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8.jpeg" ContentType="image/jpeg"/>
  <Override PartName="/ppt/media/image27.jpeg" ContentType="image/jpeg"/>
  <Override PartName="/ppt/media/image25.jpeg" ContentType="image/jpeg"/>
  <Override PartName="/ppt/media/image24.wmf" ContentType="image/x-wmf"/>
  <Override PartName="/ppt/media/image21.jpeg" ContentType="image/jpeg"/>
  <Override PartName="/ppt/media/image20.jpeg" ContentType="image/jpeg"/>
  <Override PartName="/ppt/media/image19.jpeg" ContentType="image/jpeg"/>
  <Override PartName="/ppt/media/image18.jpeg" ContentType="image/jpeg"/>
  <Override PartName="/ppt/media/image3.png" ContentType="image/png"/>
  <Override PartName="/ppt/media/image17.jpeg" ContentType="image/jpeg"/>
  <Override PartName="/ppt/media/image16.jpeg" ContentType="image/jpeg"/>
  <Override PartName="/ppt/media/image12.jpeg" ContentType="image/jpeg"/>
  <Override PartName="/ppt/media/image23.wmf" ContentType="image/x-wmf"/>
  <Override PartName="/ppt/media/image11.jpeg" ContentType="image/jpeg"/>
  <Override PartName="/ppt/media/image10.png" ContentType="image/png"/>
  <Override PartName="/ppt/media/image9.png" ContentType="image/png"/>
  <Override PartName="/ppt/media/image15.jpeg" ContentType="image/jpeg"/>
  <Override PartName="/ppt/media/image14.jpeg" ContentType="image/jpeg"/>
  <Override PartName="/ppt/media/image8.png" ContentType="image/png"/>
  <Override PartName="/ppt/media/image26.jpeg" ContentType="image/jpeg"/>
  <Override PartName="/ppt/media/image7.png" ContentType="image/png"/>
  <Override PartName="/ppt/media/image6.png" ContentType="image/png"/>
  <Override PartName="/ppt/media/image5.png" ContentType="image/png"/>
  <Override PartName="/ppt/media/image22.jpeg" ContentType="image/jpeg"/>
  <Override PartName="/ppt/media/image4.png" ContentType="image/png"/>
  <Override PartName="/ppt/media/image13.jpeg" ContentType="image/jpeg"/>
  <Override PartName="/ppt/media/image2.png" ContentType="image/png"/>
  <Override PartName="/ppt/media/image1.png" ContentType="image/png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7720" y="2992320"/>
            <a:ext cx="2527560" cy="201636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37720" y="2992320"/>
            <a:ext cx="2527560" cy="2016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560" cy="435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560" cy="435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7720" y="2992320"/>
            <a:ext cx="2527560" cy="201636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37720" y="2992320"/>
            <a:ext cx="2527560" cy="2016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560" cy="435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7720" y="2992320"/>
            <a:ext cx="2527560" cy="201636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37720" y="2992320"/>
            <a:ext cx="2527560" cy="2016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560" cy="435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7720" y="2992320"/>
            <a:ext cx="2527560" cy="201636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37720" y="2992320"/>
            <a:ext cx="2527560" cy="2016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560" cy="435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7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7720" y="2992320"/>
            <a:ext cx="2527560" cy="2016360"/>
          </a:xfrm>
          <a:prstGeom prst="rect">
            <a:avLst/>
          </a:prstGeom>
          <a:ln>
            <a:noFill/>
          </a:ln>
        </p:spPr>
      </p:pic>
      <p:pic>
        <p:nvPicPr>
          <p:cNvPr id="18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37720" y="2992320"/>
            <a:ext cx="2527560" cy="2016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56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it-IT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r>
              <a:rPr lang="it-IT" sz="44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it-IT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r>
              <a:rPr lang="it-IT" sz="44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Settimo livello struttura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000" cy="4350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r>
              <a:rPr lang="it-IT" sz="44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4f81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magin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80600" y="595080"/>
            <a:ext cx="11452680" cy="677880"/>
          </a:xfrm>
          <a:prstGeom prst="rect">
            <a:avLst/>
          </a:prstGeom>
          <a:ln>
            <a:noFill/>
          </a:ln>
        </p:spPr>
      </p:pic>
      <p:pic>
        <p:nvPicPr>
          <p:cNvPr id="182" name="Immagine 10" descr="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1743120" y="5577120"/>
            <a:ext cx="560520" cy="1522080"/>
          </a:xfrm>
          <a:prstGeom prst="rect">
            <a:avLst/>
          </a:prstGeom>
          <a:ln>
            <a:noFill/>
          </a:ln>
        </p:spPr>
      </p:pic>
      <p:pic>
        <p:nvPicPr>
          <p:cNvPr id="183" name="Segnaposto contenuto 1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854160" y="1422000"/>
            <a:ext cx="4482720" cy="4350240"/>
          </a:xfrm>
          <a:prstGeom prst="rect">
            <a:avLst/>
          </a:prstGeom>
          <a:ln>
            <a:noFill/>
          </a:ln>
        </p:spPr>
      </p:pic>
      <p:pic>
        <p:nvPicPr>
          <p:cNvPr id="184" name="Immagine 16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7707960" y="5921640"/>
            <a:ext cx="4482720" cy="904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243" name="TextShape 2"/>
          <p:cNvSpPr txBox="1"/>
          <p:nvPr/>
        </p:nvSpPr>
        <p:spPr>
          <a:xfrm>
            <a:off x="607680" y="-287280"/>
            <a:ext cx="6810840" cy="1642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90000"/>
              </a:lnSpc>
            </a:pPr>
            <a:r>
              <a:rPr b="1" lang="it-IT" sz="4000">
                <a:solidFill>
                  <a:srgbClr val="558ed5"/>
                </a:solidFill>
                <a:latin typeface="Calibri"/>
                <a:ea typeface="DejaVu Sans"/>
              </a:rPr>
              <a:t>Piazza Cavour: partono i lavori</a:t>
            </a:r>
            <a:endParaRPr/>
          </a:p>
        </p:txBody>
      </p:sp>
      <p:sp>
        <p:nvSpPr>
          <p:cNvPr id="244" name="TextShape 3"/>
          <p:cNvSpPr txBox="1"/>
          <p:nvPr/>
        </p:nvSpPr>
        <p:spPr>
          <a:xfrm>
            <a:off x="631800" y="1397520"/>
            <a:ext cx="5857200" cy="50025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it-IT" sz="2100">
                <a:solidFill>
                  <a:srgbClr val="000000"/>
                </a:solidFill>
                <a:latin typeface="Calibri"/>
                <a:ea typeface="DejaVu Sans"/>
              </a:rPr>
              <a:t>La ditta ha firmato il contratto, gli uffici stanno attuando il controllo sui materiali e si stanno organizzando per la consegna lavori nel giro di qualche settimana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100">
                <a:solidFill>
                  <a:srgbClr val="558ed5"/>
                </a:solidFill>
                <a:latin typeface="Calibri"/>
                <a:ea typeface="DejaVu Sans"/>
              </a:rPr>
              <a:t>un percorso per muoversi in sicurezza e in autonomia tra i portici di piazza Cavour e gli uffici comunali di Largo XXIV Maggio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100">
                <a:solidFill>
                  <a:srgbClr val="000000"/>
                </a:solidFill>
                <a:latin typeface="Calibri"/>
                <a:ea typeface="DejaVu Sans"/>
              </a:rPr>
              <a:t>eliminazione di barriere fisiche (segnali stradali che ingombrano la sede pedonale) e barriere senso-percettive (mancanza di accorgimenti e segnalazioni per l’orientamento e la riconoscibilità dei luoghi e delle fonti di pericolo)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100">
                <a:solidFill>
                  <a:srgbClr val="000000"/>
                </a:solidFill>
                <a:latin typeface="Calibri"/>
                <a:ea typeface="DejaVu Sans"/>
              </a:rPr>
              <a:t>installazione di appositi codici tattili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100">
                <a:solidFill>
                  <a:srgbClr val="000000"/>
                </a:solidFill>
                <a:latin typeface="Calibri"/>
                <a:ea typeface="DejaVu Sans"/>
              </a:rPr>
              <a:t>attenzione agli attraversamenti pedonali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100">
                <a:solidFill>
                  <a:srgbClr val="000000"/>
                </a:solidFill>
                <a:latin typeface="Calibri"/>
                <a:ea typeface="DejaVu Sans"/>
              </a:rPr>
              <a:t>attenzione alla segnalazione delle fermate dei bus e sosta ai capolinea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4"/>
          <p:cNvSpPr/>
          <p:nvPr/>
        </p:nvSpPr>
        <p:spPr>
          <a:xfrm flipH="1" rot="10800000">
            <a:off x="8122680" y="360"/>
            <a:ext cx="4092120" cy="685764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4f81bd"/>
              </a:gs>
            </a:gsLst>
            <a:lin ang="2400000"/>
          </a:gradFill>
          <a:ln w="25560">
            <a:noFill/>
          </a:ln>
        </p:spPr>
      </p:sp>
      <p:sp>
        <p:nvSpPr>
          <p:cNvPr id="246" name="CustomShape 5"/>
          <p:cNvSpPr/>
          <p:nvPr/>
        </p:nvSpPr>
        <p:spPr>
          <a:xfrm flipH="1" rot="10800000">
            <a:off x="8122680" y="360"/>
            <a:ext cx="4092120" cy="6400080"/>
          </a:xfrm>
          <a:prstGeom prst="rect">
            <a:avLst/>
          </a:prstGeom>
          <a:gradFill>
            <a:gsLst>
              <a:gs pos="0">
                <a:srgbClr val="254061"/>
              </a:gs>
              <a:gs pos="100000">
                <a:srgbClr val="254061"/>
              </a:gs>
            </a:gsLst>
            <a:lin ang="18000000"/>
          </a:gradFill>
          <a:ln w="25560">
            <a:noFill/>
          </a:ln>
        </p:spPr>
      </p:sp>
      <p:sp>
        <p:nvSpPr>
          <p:cNvPr id="247" name="CustomShape 6"/>
          <p:cNvSpPr/>
          <p:nvPr/>
        </p:nvSpPr>
        <p:spPr>
          <a:xfrm flipH="1" rot="10800000">
            <a:off x="8122680" y="360"/>
            <a:ext cx="4068360" cy="6400080"/>
          </a:xfrm>
          <a:prstGeom prst="rect">
            <a:avLst/>
          </a:prstGeom>
          <a:gradFill>
            <a:gsLst>
              <a:gs pos="0">
                <a:srgbClr val="4f81bd"/>
              </a:gs>
              <a:gs pos="100000">
                <a:srgbClr val="000000"/>
              </a:gs>
            </a:gsLst>
            <a:lin ang="3000000"/>
          </a:gradFill>
          <a:ln w="25560">
            <a:noFill/>
          </a:ln>
        </p:spPr>
      </p:sp>
      <p:sp>
        <p:nvSpPr>
          <p:cNvPr id="248" name="CustomShape 7"/>
          <p:cNvSpPr/>
          <p:nvPr/>
        </p:nvSpPr>
        <p:spPr>
          <a:xfrm flipH="1" rot="10800000">
            <a:off x="8122680" y="360"/>
            <a:ext cx="3611160" cy="6857640"/>
          </a:xfrm>
          <a:prstGeom prst="rect">
            <a:avLst/>
          </a:prstGeom>
          <a:gradFill>
            <a:gsLst>
              <a:gs pos="0">
                <a:srgbClr val="4f81bd"/>
              </a:gs>
              <a:gs pos="100000">
                <a:srgbClr val="000000"/>
              </a:gs>
            </a:gsLst>
            <a:lin ang="5400000"/>
          </a:gradFill>
          <a:ln w="25560">
            <a:noFill/>
          </a:ln>
        </p:spPr>
      </p:sp>
      <p:pic>
        <p:nvPicPr>
          <p:cNvPr id="249" name="Immagin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800120" y="909000"/>
            <a:ext cx="2721600" cy="5071320"/>
          </a:xfrm>
          <a:prstGeom prst="rect">
            <a:avLst/>
          </a:prstGeom>
          <a:ln>
            <a:noFill/>
          </a:ln>
        </p:spPr>
      </p:pic>
      <p:sp>
        <p:nvSpPr>
          <p:cNvPr id="250" name="CustomShape 8"/>
          <p:cNvSpPr/>
          <p:nvPr/>
        </p:nvSpPr>
        <p:spPr>
          <a:xfrm>
            <a:off x="3323880" y="1971000"/>
            <a:ext cx="414360" cy="574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magin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11760" y="76320"/>
            <a:ext cx="9768240" cy="67053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pic>
        <p:nvPicPr>
          <p:cNvPr id="253" name="Immagine 6" descr=""/>
          <p:cNvPicPr/>
          <p:nvPr/>
        </p:nvPicPr>
        <p:blipFill>
          <a:blip r:embed="rId1"/>
          <a:srcRect l="0" t="0" r="103351" b="0"/>
          <a:stretch>
            <a:fillRect/>
          </a:stretch>
        </p:blipFill>
        <p:spPr>
          <a:xfrm>
            <a:off x="312840" y="501840"/>
            <a:ext cx="2769480" cy="2769480"/>
          </a:xfrm>
          <a:prstGeom prst="rect">
            <a:avLst/>
          </a:prstGeom>
          <a:ln>
            <a:noFill/>
          </a:ln>
        </p:spPr>
      </p:pic>
      <p:pic>
        <p:nvPicPr>
          <p:cNvPr id="254" name="Immagine 4" descr=""/>
          <p:cNvPicPr/>
          <p:nvPr/>
        </p:nvPicPr>
        <p:blipFill>
          <a:blip r:embed="rId2"/>
          <a:srcRect l="450000" t="0" r="611337" b="0"/>
          <a:stretch>
            <a:fillRect/>
          </a:stretch>
        </p:blipFill>
        <p:spPr>
          <a:xfrm>
            <a:off x="3276000" y="501840"/>
            <a:ext cx="2769480" cy="2769480"/>
          </a:xfrm>
          <a:prstGeom prst="rect">
            <a:avLst/>
          </a:prstGeom>
          <a:ln>
            <a:noFill/>
          </a:ln>
        </p:spPr>
      </p:pic>
      <p:pic>
        <p:nvPicPr>
          <p:cNvPr id="255" name="Immagine 8" descr=""/>
          <p:cNvPicPr/>
          <p:nvPr/>
        </p:nvPicPr>
        <p:blipFill>
          <a:blip r:embed="rId3"/>
          <a:srcRect l="602011" t="0" r="720689" b="0"/>
          <a:stretch>
            <a:fillRect/>
          </a:stretch>
        </p:blipFill>
        <p:spPr>
          <a:xfrm>
            <a:off x="312840" y="3429000"/>
            <a:ext cx="2769480" cy="2769480"/>
          </a:xfrm>
          <a:prstGeom prst="rect">
            <a:avLst/>
          </a:prstGeom>
          <a:ln>
            <a:noFill/>
          </a:ln>
        </p:spPr>
      </p:pic>
      <p:pic>
        <p:nvPicPr>
          <p:cNvPr id="256" name="Immagine 10" descr=""/>
          <p:cNvPicPr/>
          <p:nvPr/>
        </p:nvPicPr>
        <p:blipFill>
          <a:blip r:embed="rId4"/>
          <a:srcRect l="134863" t="0" r="433984" b="124"/>
          <a:stretch>
            <a:fillRect/>
          </a:stretch>
        </p:blipFill>
        <p:spPr>
          <a:xfrm>
            <a:off x="3276000" y="3429000"/>
            <a:ext cx="2769480" cy="2769480"/>
          </a:xfrm>
          <a:prstGeom prst="rect">
            <a:avLst/>
          </a:prstGeom>
          <a:ln>
            <a:noFill/>
          </a:ln>
        </p:spPr>
      </p:pic>
      <p:sp>
        <p:nvSpPr>
          <p:cNvPr id="257" name="CustomShape 2"/>
          <p:cNvSpPr/>
          <p:nvPr/>
        </p:nvSpPr>
        <p:spPr>
          <a:xfrm rot="336600">
            <a:off x="7783200" y="326160"/>
            <a:ext cx="4083120" cy="408312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80">
            <a:solidFill>
              <a:srgbClr val="8064a2"/>
            </a:solidFill>
            <a:custDash>
              <a:ds d="1412000" sp="1059000"/>
            </a:custDash>
            <a:round/>
          </a:ln>
        </p:spPr>
      </p:sp>
      <p:sp>
        <p:nvSpPr>
          <p:cNvPr id="258" name="TextShape 3"/>
          <p:cNvSpPr txBox="1"/>
          <p:nvPr/>
        </p:nvSpPr>
        <p:spPr>
          <a:xfrm>
            <a:off x="6532560" y="486360"/>
            <a:ext cx="5015520" cy="132516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90000"/>
              </a:lnSpc>
            </a:pPr>
            <a:r>
              <a:rPr b="1" lang="it-IT" sz="4400">
                <a:solidFill>
                  <a:srgbClr val="558ed5"/>
                </a:solidFill>
                <a:latin typeface="Calibri"/>
                <a:ea typeface="DejaVu Sans"/>
              </a:rPr>
              <a:t>Piazza Cavour: le tecniche usate</a:t>
            </a:r>
            <a:endParaRPr/>
          </a:p>
        </p:txBody>
      </p:sp>
      <p:sp>
        <p:nvSpPr>
          <p:cNvPr id="259" name="TextShape 4"/>
          <p:cNvSpPr txBox="1"/>
          <p:nvPr/>
        </p:nvSpPr>
        <p:spPr>
          <a:xfrm>
            <a:off x="6532560" y="2020320"/>
            <a:ext cx="5015520" cy="43509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1100">
                <a:solidFill>
                  <a:srgbClr val="558ed5"/>
                </a:solidFill>
                <a:latin typeface="Calibri"/>
                <a:ea typeface="DejaVu Sans"/>
              </a:rPr>
              <a:t>Il linguaggio tattile è realizzato con percorsi di piastrelle</a:t>
            </a:r>
            <a:r>
              <a:rPr lang="it-IT" sz="1100">
                <a:solidFill>
                  <a:srgbClr val="000000"/>
                </a:solidFill>
                <a:latin typeface="Calibri"/>
                <a:ea typeface="DejaVu Sans"/>
              </a:rPr>
              <a:t>, distinte a seconda dei codici di segnalazione: disegno in rilievo che è percepito con i piedi e con il bastone bianco.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1100">
                <a:solidFill>
                  <a:srgbClr val="558ed5"/>
                </a:solidFill>
                <a:latin typeface="Calibri"/>
                <a:ea typeface="DejaVu Sans"/>
              </a:rPr>
              <a:t>Il sistema LVE (segnali e percorsi tattili integrati) integra l'efficacia delle guide tattili</a:t>
            </a:r>
            <a:r>
              <a:rPr lang="it-IT" sz="1100">
                <a:solidFill>
                  <a:srgbClr val="558ed5"/>
                </a:solidFill>
                <a:latin typeface="Calibri"/>
                <a:ea typeface="DejaVu Sans"/>
              </a:rPr>
              <a:t>, </a:t>
            </a:r>
            <a:r>
              <a:rPr lang="it-IT" sz="1100">
                <a:solidFill>
                  <a:srgbClr val="000000"/>
                </a:solidFill>
                <a:latin typeface="Calibri"/>
                <a:ea typeface="DejaVu Sans"/>
              </a:rPr>
              <a:t>percorribili con bastone e con caratteristiche di colorazione e contrasto cromatico percepibili da ipovedenti, con la </a:t>
            </a:r>
            <a:r>
              <a:rPr b="1" lang="it-IT" sz="1100">
                <a:solidFill>
                  <a:srgbClr val="558ed5"/>
                </a:solidFill>
                <a:latin typeface="Calibri"/>
                <a:ea typeface="DejaVu Sans"/>
              </a:rPr>
              <a:t>tecnologia RFID </a:t>
            </a:r>
            <a:r>
              <a:rPr lang="it-IT" sz="1100">
                <a:solidFill>
                  <a:srgbClr val="000000"/>
                </a:solidFill>
                <a:latin typeface="Calibri"/>
                <a:ea typeface="DejaVu Sans"/>
              </a:rPr>
              <a:t>(RadioFrequency Identification), che prevede la presenza di sensori all'interno della struttura della pavimentazione tattile, capaci di comunicare con i bastoni elettronici, che a loro volta inviano segnali blutooth agli apparecchi (smartphone, tablet..) o agli auricolari, fornendo informazioni vocali rilevate.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100">
                <a:solidFill>
                  <a:srgbClr val="000000"/>
                </a:solidFill>
                <a:latin typeface="Calibri"/>
                <a:ea typeface="DejaVu Sans"/>
              </a:rPr>
              <a:t>L'itinerario progettato prevede di percorrere il perimetro di piazza Cavour, </a:t>
            </a:r>
            <a:r>
              <a:rPr b="1" lang="it-IT" sz="1100">
                <a:solidFill>
                  <a:srgbClr val="558ed5"/>
                </a:solidFill>
                <a:latin typeface="Calibri"/>
                <a:ea typeface="DejaVu Sans"/>
              </a:rPr>
              <a:t>alternando tratti di “guide naturali” esistenti (cordoli di delimitazione delle aiuole) alle segnalazioni di tipo tattile LVE</a:t>
            </a:r>
            <a:r>
              <a:rPr lang="it-IT" sz="1100">
                <a:solidFill>
                  <a:srgbClr val="558ed5"/>
                </a:solidFill>
                <a:latin typeface="Calibri"/>
                <a:ea typeface="DejaVu Sans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100">
                <a:solidFill>
                  <a:srgbClr val="000000"/>
                </a:solidFill>
                <a:latin typeface="Calibri"/>
                <a:ea typeface="DejaVu Sans"/>
              </a:rPr>
              <a:t>Saranno </a:t>
            </a:r>
            <a:r>
              <a:rPr b="1" lang="it-IT" sz="1100">
                <a:solidFill>
                  <a:srgbClr val="558ed5"/>
                </a:solidFill>
                <a:latin typeface="Calibri"/>
                <a:ea typeface="DejaVu Sans"/>
              </a:rPr>
              <a:t>segnalate anche le salite ai bus</a:t>
            </a:r>
            <a:r>
              <a:rPr lang="it-IT" sz="1100">
                <a:solidFill>
                  <a:srgbClr val="558ed5"/>
                </a:solidFill>
                <a:latin typeface="Calibri"/>
                <a:ea typeface="DejaVu Sans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100">
                <a:solidFill>
                  <a:srgbClr val="000000"/>
                </a:solidFill>
                <a:latin typeface="Calibri"/>
                <a:ea typeface="DejaVu Sans"/>
              </a:rPr>
              <a:t>Il percorso tattile a pavimento sarà completato con </a:t>
            </a:r>
            <a:r>
              <a:rPr b="1" lang="it-IT" sz="1100">
                <a:solidFill>
                  <a:srgbClr val="558ed5"/>
                </a:solidFill>
                <a:latin typeface="Calibri"/>
                <a:ea typeface="DejaVu Sans"/>
              </a:rPr>
              <a:t>mappe tattili a rilievo</a:t>
            </a:r>
            <a:r>
              <a:rPr lang="it-IT" sz="1100">
                <a:solidFill>
                  <a:srgbClr val="000000"/>
                </a:solidFill>
                <a:latin typeface="Calibri"/>
                <a:ea typeface="DejaVu Sans"/>
              </a:rPr>
              <a:t>, posizionate in punti strategici della piazza e in prossimità degli edifici con punti di interesse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960" y="117360"/>
            <a:ext cx="12187800" cy="68569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186" name="CustomShape 2"/>
          <p:cNvSpPr/>
          <p:nvPr/>
        </p:nvSpPr>
        <p:spPr>
          <a:xfrm>
            <a:off x="841320" y="343440"/>
            <a:ext cx="10511640" cy="132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1" lang="it-IT" sz="4000">
                <a:solidFill>
                  <a:srgbClr val="558ed5"/>
                </a:solidFill>
                <a:latin typeface="Calibri"/>
                <a:ea typeface="DejaVu Sans"/>
              </a:rPr>
              <a:t>Piano Strategico e coprogettazione</a:t>
            </a:r>
            <a:endParaRPr/>
          </a:p>
        </p:txBody>
      </p:sp>
      <p:sp>
        <p:nvSpPr>
          <p:cNvPr id="187" name="CustomShape 3"/>
          <p:cNvSpPr/>
          <p:nvPr/>
        </p:nvSpPr>
        <p:spPr>
          <a:xfrm>
            <a:off x="1479960" y="1670760"/>
            <a:ext cx="9873000" cy="2314440"/>
          </a:xfrm>
          <a:prstGeom prst="rect">
            <a:avLst/>
          </a:prstGeom>
          <a:noFill/>
          <a:ln>
            <a:noFill/>
          </a:ln>
        </p:spPr>
        <p:txBody>
          <a:bodyPr lIns="114480" rIns="114480" tIns="114480" bIns="114480"/>
          <a:p>
            <a:pPr>
              <a:lnSpc>
                <a:spcPct val="90000"/>
              </a:lnSpc>
            </a:pPr>
            <a:r>
              <a:rPr lang="it-IT" sz="2800">
                <a:solidFill>
                  <a:srgbClr val="000000"/>
                </a:solidFill>
                <a:latin typeface="Calibri"/>
                <a:ea typeface="DejaVu Sans"/>
              </a:rPr>
              <a:t>Nel </a:t>
            </a:r>
            <a:r>
              <a:rPr b="1" lang="it-IT" sz="2800">
                <a:solidFill>
                  <a:srgbClr val="000000"/>
                </a:solidFill>
                <a:latin typeface="Calibri"/>
                <a:ea typeface="DejaVu Sans"/>
              </a:rPr>
              <a:t>documento di sintesi del Piano Strategico della Città di Ancona </a:t>
            </a:r>
            <a:r>
              <a:rPr lang="it-IT" sz="2800">
                <a:solidFill>
                  <a:srgbClr val="000000"/>
                </a:solidFill>
                <a:latin typeface="Calibri"/>
                <a:ea typeface="DejaVu Sans"/>
              </a:rPr>
              <a:t>il tema dell’accessibilità rappresenta uno dei nodi cruciali</a:t>
            </a:r>
            <a:endParaRPr/>
          </a:p>
        </p:txBody>
      </p:sp>
      <p:sp>
        <p:nvSpPr>
          <p:cNvPr id="188" name="CustomShape 4"/>
          <p:cNvSpPr/>
          <p:nvPr/>
        </p:nvSpPr>
        <p:spPr>
          <a:xfrm>
            <a:off x="1479960" y="4408920"/>
            <a:ext cx="9873000" cy="2142000"/>
          </a:xfrm>
          <a:prstGeom prst="rect">
            <a:avLst/>
          </a:prstGeom>
          <a:noFill/>
          <a:ln>
            <a:noFill/>
          </a:ln>
        </p:spPr>
        <p:txBody>
          <a:bodyPr lIns="114480" rIns="114480" tIns="114480" bIns="114480"/>
          <a:p>
            <a:pPr>
              <a:lnSpc>
                <a:spcPct val="90000"/>
              </a:lnSpc>
            </a:pPr>
            <a:r>
              <a:rPr lang="it-IT" sz="2800">
                <a:solidFill>
                  <a:srgbClr val="000000"/>
                </a:solidFill>
                <a:latin typeface="Calibri"/>
                <a:ea typeface="DejaVu Sans"/>
              </a:rPr>
              <a:t>Dopo l’approvazione delle linee guida, è stato costituito il </a:t>
            </a:r>
            <a:r>
              <a:rPr b="1" lang="it-IT" sz="2800">
                <a:solidFill>
                  <a:srgbClr val="000000"/>
                </a:solidFill>
                <a:latin typeface="Calibri"/>
                <a:ea typeface="DejaVu Sans"/>
              </a:rPr>
              <a:t>TAVOLO DI CONFRONTO con le associazioni </a:t>
            </a:r>
            <a:r>
              <a:rPr lang="it-IT" sz="2800">
                <a:solidFill>
                  <a:srgbClr val="000000"/>
                </a:solidFill>
                <a:latin typeface="Calibri"/>
                <a:ea typeface="DejaVu Sans"/>
              </a:rPr>
              <a:t>del settore, per affrontare i temi legati alle barriere motorie, visive e uditive</a:t>
            </a:r>
            <a:endParaRPr/>
          </a:p>
        </p:txBody>
      </p:sp>
      <p:pic>
        <p:nvPicPr>
          <p:cNvPr id="189" name="Immagin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84400" y="2941920"/>
            <a:ext cx="6222600" cy="120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960480" y="978840"/>
            <a:ext cx="10270800" cy="556272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191" name="CustomShape 2"/>
          <p:cNvSpPr/>
          <p:nvPr/>
        </p:nvSpPr>
        <p:spPr>
          <a:xfrm>
            <a:off x="1164240" y="620640"/>
            <a:ext cx="9811440" cy="106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lang="it-IT" sz="4400">
                <a:solidFill>
                  <a:srgbClr val="ffffff"/>
                </a:solidFill>
                <a:latin typeface="Calibri Light"/>
                <a:ea typeface="DejaVu Sans"/>
              </a:rPr>
              <a:t>Il metodo di lavoro</a:t>
            </a:r>
            <a:endParaRPr/>
          </a:p>
        </p:txBody>
      </p:sp>
      <p:sp>
        <p:nvSpPr>
          <p:cNvPr id="192" name="CustomShape 3"/>
          <p:cNvSpPr/>
          <p:nvPr/>
        </p:nvSpPr>
        <p:spPr>
          <a:xfrm>
            <a:off x="1196280" y="3088080"/>
            <a:ext cx="9811440" cy="598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95400" rIns="95400" tIns="124560" bIns="124920" anchor="ctr"/>
          <a:p>
            <a:pPr>
              <a:lnSpc>
                <a:spcPct val="90000"/>
              </a:lnSpc>
            </a:pPr>
            <a:r>
              <a:rPr lang="it-IT" sz="2500">
                <a:solidFill>
                  <a:srgbClr val="ffffff"/>
                </a:solidFill>
                <a:latin typeface="Calibri"/>
                <a:ea typeface="DejaVu Sans"/>
              </a:rPr>
              <a:t>Censimento degli edifici e degli spazi pubblici e mappatura delle barriere</a:t>
            </a:r>
            <a:endParaRPr/>
          </a:p>
        </p:txBody>
      </p:sp>
      <p:sp>
        <p:nvSpPr>
          <p:cNvPr id="193" name="CustomShape 4"/>
          <p:cNvSpPr/>
          <p:nvPr/>
        </p:nvSpPr>
        <p:spPr>
          <a:xfrm>
            <a:off x="1196280" y="3810600"/>
            <a:ext cx="9811440" cy="598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95400" rIns="95400" tIns="124560" bIns="124920" anchor="ctr"/>
          <a:p>
            <a:pPr>
              <a:lnSpc>
                <a:spcPct val="90000"/>
              </a:lnSpc>
            </a:pPr>
            <a:r>
              <a:rPr lang="it-IT" sz="2500">
                <a:solidFill>
                  <a:srgbClr val="ffffff"/>
                </a:solidFill>
                <a:latin typeface="Calibri"/>
                <a:ea typeface="DejaVu Sans"/>
              </a:rPr>
              <a:t>Predisposizione di schede</a:t>
            </a:r>
            <a:endParaRPr/>
          </a:p>
        </p:txBody>
      </p:sp>
      <p:sp>
        <p:nvSpPr>
          <p:cNvPr id="194" name="CustomShape 5"/>
          <p:cNvSpPr/>
          <p:nvPr/>
        </p:nvSpPr>
        <p:spPr>
          <a:xfrm>
            <a:off x="1196280" y="4503240"/>
            <a:ext cx="9811440" cy="598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95400" rIns="95400" tIns="124560" bIns="124920" anchor="ctr"/>
          <a:p>
            <a:pPr>
              <a:lnSpc>
                <a:spcPct val="90000"/>
              </a:lnSpc>
            </a:pPr>
            <a:r>
              <a:rPr lang="it-IT" sz="2500">
                <a:solidFill>
                  <a:srgbClr val="ffffff"/>
                </a:solidFill>
                <a:latin typeface="Calibri"/>
                <a:ea typeface="DejaVu Sans"/>
              </a:rPr>
              <a:t>Test su casi concreti</a:t>
            </a:r>
            <a:endParaRPr/>
          </a:p>
        </p:txBody>
      </p:sp>
      <p:sp>
        <p:nvSpPr>
          <p:cNvPr id="195" name="CustomShape 6"/>
          <p:cNvSpPr/>
          <p:nvPr/>
        </p:nvSpPr>
        <p:spPr>
          <a:xfrm>
            <a:off x="1190160" y="1676520"/>
            <a:ext cx="9811440" cy="598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95400" rIns="95400" tIns="124560" bIns="124920" anchor="ctr"/>
          <a:p>
            <a:pPr>
              <a:lnSpc>
                <a:spcPct val="90000"/>
              </a:lnSpc>
            </a:pPr>
            <a:r>
              <a:rPr lang="it-IT" sz="2500">
                <a:solidFill>
                  <a:srgbClr val="ffffff"/>
                </a:solidFill>
                <a:latin typeface="Calibri"/>
                <a:ea typeface="DejaVu Sans"/>
              </a:rPr>
              <a:t>Condivisione dei contenuti e degli obiettivi con le Associazioni</a:t>
            </a:r>
            <a:endParaRPr/>
          </a:p>
        </p:txBody>
      </p:sp>
      <p:sp>
        <p:nvSpPr>
          <p:cNvPr id="196" name="CustomShape 7"/>
          <p:cNvSpPr/>
          <p:nvPr/>
        </p:nvSpPr>
        <p:spPr>
          <a:xfrm>
            <a:off x="1196280" y="5195520"/>
            <a:ext cx="9811440" cy="598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95400" rIns="95400" tIns="124560" bIns="124920" anchor="ctr"/>
          <a:p>
            <a:pPr>
              <a:lnSpc>
                <a:spcPct val="90000"/>
              </a:lnSpc>
            </a:pPr>
            <a:r>
              <a:rPr lang="it-IT" sz="2500">
                <a:solidFill>
                  <a:srgbClr val="ffffff"/>
                </a:solidFill>
                <a:latin typeface="Calibri"/>
                <a:ea typeface="DejaVu Sans"/>
              </a:rPr>
              <a:t>Redazione del disciplinare </a:t>
            </a:r>
            <a:r>
              <a:rPr lang="it-IT" sz="1600">
                <a:solidFill>
                  <a:srgbClr val="ffffff"/>
                </a:solidFill>
                <a:latin typeface="Calibri"/>
                <a:ea typeface="DejaVu Sans"/>
              </a:rPr>
              <a:t>(basato sullo schema di regolamento della Commissione MIT)</a:t>
            </a:r>
            <a:endParaRPr/>
          </a:p>
        </p:txBody>
      </p:sp>
      <p:sp>
        <p:nvSpPr>
          <p:cNvPr id="197" name="CustomShape 8"/>
          <p:cNvSpPr/>
          <p:nvPr/>
        </p:nvSpPr>
        <p:spPr>
          <a:xfrm>
            <a:off x="1196280" y="5879160"/>
            <a:ext cx="9811440" cy="598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95400" rIns="95400" tIns="124560" bIns="124920" anchor="ctr"/>
          <a:p>
            <a:pPr>
              <a:lnSpc>
                <a:spcPct val="90000"/>
              </a:lnSpc>
            </a:pPr>
            <a:r>
              <a:rPr lang="it-IT" sz="2500">
                <a:solidFill>
                  <a:srgbClr val="ffffff"/>
                </a:solidFill>
                <a:latin typeface="Calibri"/>
                <a:ea typeface="DejaVu Sans"/>
              </a:rPr>
              <a:t>Condivisione del metodo di lavoro con la IV Commissione Consiliare</a:t>
            </a:r>
            <a:endParaRPr/>
          </a:p>
        </p:txBody>
      </p:sp>
      <p:sp>
        <p:nvSpPr>
          <p:cNvPr id="198" name="CustomShape 9"/>
          <p:cNvSpPr/>
          <p:nvPr/>
        </p:nvSpPr>
        <p:spPr>
          <a:xfrm>
            <a:off x="1190160" y="2387160"/>
            <a:ext cx="9811440" cy="598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95400" rIns="95400" tIns="124560" bIns="124920" anchor="ctr"/>
          <a:p>
            <a:pPr>
              <a:lnSpc>
                <a:spcPct val="90000"/>
              </a:lnSpc>
            </a:pPr>
            <a:r>
              <a:rPr lang="it-IT" sz="2500">
                <a:solidFill>
                  <a:srgbClr val="ffffff"/>
                </a:solidFill>
                <a:latin typeface="Calibri"/>
                <a:ea typeface="DejaVu Sans"/>
              </a:rPr>
              <a:t>Creazione di un gruppo di lavoro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960120" y="960120"/>
            <a:ext cx="10270800" cy="493668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200" name="CustomShape 2"/>
          <p:cNvSpPr/>
          <p:nvPr/>
        </p:nvSpPr>
        <p:spPr>
          <a:xfrm>
            <a:off x="1196280" y="1179360"/>
            <a:ext cx="9811440" cy="106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lang="it-IT" sz="4400">
                <a:solidFill>
                  <a:srgbClr val="ffffff"/>
                </a:solidFill>
                <a:latin typeface="Calibri Light"/>
                <a:ea typeface="DejaVu Sans"/>
              </a:rPr>
              <a:t>Il disciplinare</a:t>
            </a:r>
            <a:endParaRPr/>
          </a:p>
        </p:txBody>
      </p:sp>
      <p:sp>
        <p:nvSpPr>
          <p:cNvPr id="201" name="CustomShape 3"/>
          <p:cNvSpPr/>
          <p:nvPr/>
        </p:nvSpPr>
        <p:spPr>
          <a:xfrm>
            <a:off x="1196280" y="2858400"/>
            <a:ext cx="9811440" cy="670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106560" rIns="106560" tIns="139320" bIns="139320" anchor="ctr"/>
          <a:p>
            <a:pPr>
              <a:lnSpc>
                <a:spcPct val="90000"/>
              </a:lnSpc>
            </a:pPr>
            <a:r>
              <a:rPr lang="it-IT" sz="2800">
                <a:solidFill>
                  <a:srgbClr val="ffffff"/>
                </a:solidFill>
                <a:latin typeface="Calibri"/>
                <a:ea typeface="DejaVu Sans"/>
              </a:rPr>
              <a:t>Definizione delle opere necessarie all’eliminazione delle barriere</a:t>
            </a:r>
            <a:endParaRPr/>
          </a:p>
        </p:txBody>
      </p:sp>
      <p:sp>
        <p:nvSpPr>
          <p:cNvPr id="202" name="CustomShape 4"/>
          <p:cNvSpPr/>
          <p:nvPr/>
        </p:nvSpPr>
        <p:spPr>
          <a:xfrm>
            <a:off x="1196280" y="3610440"/>
            <a:ext cx="9811440" cy="670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106560" rIns="106560" tIns="139320" bIns="139320" anchor="ctr"/>
          <a:p>
            <a:pPr>
              <a:lnSpc>
                <a:spcPct val="90000"/>
              </a:lnSpc>
            </a:pPr>
            <a:r>
              <a:rPr lang="it-IT" sz="2800">
                <a:solidFill>
                  <a:srgbClr val="ffffff"/>
                </a:solidFill>
                <a:latin typeface="Calibri"/>
                <a:ea typeface="DejaVu Sans"/>
              </a:rPr>
              <a:t>Compilazione delle schede di censimento</a:t>
            </a:r>
            <a:endParaRPr/>
          </a:p>
        </p:txBody>
      </p:sp>
      <p:sp>
        <p:nvSpPr>
          <p:cNvPr id="203" name="CustomShape 5"/>
          <p:cNvSpPr/>
          <p:nvPr/>
        </p:nvSpPr>
        <p:spPr>
          <a:xfrm>
            <a:off x="1196280" y="4362840"/>
            <a:ext cx="9811440" cy="670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106560" rIns="106560" tIns="139320" bIns="139320" anchor="ctr"/>
          <a:p>
            <a:pPr>
              <a:lnSpc>
                <a:spcPct val="90000"/>
              </a:lnSpc>
            </a:pPr>
            <a:r>
              <a:rPr lang="it-IT" sz="2800">
                <a:solidFill>
                  <a:srgbClr val="ffffff"/>
                </a:solidFill>
                <a:latin typeface="Calibri"/>
                <a:ea typeface="DejaVu Sans"/>
              </a:rPr>
              <a:t>Criteri per l’eliminazione delle barriere sensoriali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960120" y="960480"/>
            <a:ext cx="10270800" cy="493668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205" name="CustomShape 2"/>
          <p:cNvSpPr/>
          <p:nvPr/>
        </p:nvSpPr>
        <p:spPr>
          <a:xfrm>
            <a:off x="1196280" y="1179360"/>
            <a:ext cx="9811440" cy="106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lang="it-IT" sz="4400">
                <a:solidFill>
                  <a:srgbClr val="ffffff"/>
                </a:solidFill>
                <a:latin typeface="Calibri Light"/>
                <a:ea typeface="DejaVu Sans"/>
              </a:rPr>
              <a:t>Applicazioni deI disciplinare</a:t>
            </a:r>
            <a:endParaRPr/>
          </a:p>
        </p:txBody>
      </p:sp>
      <p:sp>
        <p:nvSpPr>
          <p:cNvPr id="206" name="CustomShape 3"/>
          <p:cNvSpPr/>
          <p:nvPr/>
        </p:nvSpPr>
        <p:spPr>
          <a:xfrm>
            <a:off x="1196280" y="2858400"/>
            <a:ext cx="9811440" cy="670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106560" rIns="106560" tIns="139320" bIns="139320" anchor="ctr"/>
          <a:p>
            <a:pPr>
              <a:lnSpc>
                <a:spcPct val="90000"/>
              </a:lnSpc>
            </a:pPr>
            <a:r>
              <a:rPr lang="it-IT" sz="2800">
                <a:solidFill>
                  <a:srgbClr val="ffffff"/>
                </a:solidFill>
                <a:latin typeface="Calibri"/>
                <a:ea typeface="DejaVu Sans"/>
              </a:rPr>
              <a:t>Negli spazi pubblici comunali</a:t>
            </a:r>
            <a:endParaRPr/>
          </a:p>
        </p:txBody>
      </p:sp>
      <p:sp>
        <p:nvSpPr>
          <p:cNvPr id="207" name="CustomShape 4"/>
          <p:cNvSpPr/>
          <p:nvPr/>
        </p:nvSpPr>
        <p:spPr>
          <a:xfrm>
            <a:off x="1189800" y="3610800"/>
            <a:ext cx="9811440" cy="670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106560" rIns="106560" tIns="139320" bIns="139320" anchor="ctr"/>
          <a:p>
            <a:pPr>
              <a:lnSpc>
                <a:spcPct val="90000"/>
              </a:lnSpc>
            </a:pPr>
            <a:r>
              <a:rPr lang="it-IT" sz="2800">
                <a:solidFill>
                  <a:srgbClr val="ffffff"/>
                </a:solidFill>
                <a:latin typeface="Calibri"/>
                <a:ea typeface="DejaVu Sans"/>
              </a:rPr>
              <a:t>Negli edifici pubblici comunali e negli spazi esterni di pertinenza</a:t>
            </a:r>
            <a:endParaRPr/>
          </a:p>
        </p:txBody>
      </p:sp>
      <p:sp>
        <p:nvSpPr>
          <p:cNvPr id="208" name="CustomShape 5"/>
          <p:cNvSpPr/>
          <p:nvPr/>
        </p:nvSpPr>
        <p:spPr>
          <a:xfrm>
            <a:off x="1196280" y="4408560"/>
            <a:ext cx="9811440" cy="670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106560" rIns="106560" tIns="139320" bIns="139320" anchor="ctr"/>
          <a:p>
            <a:pPr>
              <a:lnSpc>
                <a:spcPct val="90000"/>
              </a:lnSpc>
            </a:pPr>
            <a:r>
              <a:rPr lang="it-IT" sz="2800">
                <a:solidFill>
                  <a:srgbClr val="ffffff"/>
                </a:solidFill>
                <a:latin typeface="Calibri"/>
                <a:ea typeface="DejaVu Sans"/>
              </a:rPr>
              <a:t>Nei servizi di Trasporto pubblico locale</a:t>
            </a:r>
            <a:endParaRPr/>
          </a:p>
        </p:txBody>
      </p:sp>
      <p:sp>
        <p:nvSpPr>
          <p:cNvPr id="209" name="CustomShape 6"/>
          <p:cNvSpPr/>
          <p:nvPr/>
        </p:nvSpPr>
        <p:spPr>
          <a:xfrm>
            <a:off x="1196280" y="4418280"/>
            <a:ext cx="9811440" cy="670680"/>
          </a:xfrm>
          <a:prstGeom prst="roundRect">
            <a:avLst>
              <a:gd name="adj" fmla="val 14400"/>
            </a:avLst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106560" rIns="106560" tIns="139320" bIns="139320" anchor="ctr"/>
          <a:p>
            <a:pPr>
              <a:lnSpc>
                <a:spcPct val="90000"/>
              </a:lnSpc>
            </a:pPr>
            <a:r>
              <a:rPr lang="it-IT" sz="2800">
                <a:solidFill>
                  <a:srgbClr val="ffffff"/>
                </a:solidFill>
                <a:latin typeface="Calibri"/>
                <a:ea typeface="DejaVu Sans"/>
              </a:rPr>
              <a:t>Nei servizi di Trasporto pubblico locale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0"/>
            <a:ext cx="12187800" cy="68569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211" name="CustomShape 2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</p:sp>
      <p:pic>
        <p:nvPicPr>
          <p:cNvPr id="212" name="Immagine 3" descr=""/>
          <p:cNvPicPr/>
          <p:nvPr/>
        </p:nvPicPr>
        <p:blipFill>
          <a:blip r:embed="rId1"/>
          <a:srcRect l="0" t="231662" r="0" b="79462"/>
          <a:stretch>
            <a:fillRect/>
          </a:stretch>
        </p:blipFill>
        <p:spPr>
          <a:xfrm>
            <a:off x="11160" y="1800"/>
            <a:ext cx="12187800" cy="6855120"/>
          </a:xfrm>
          <a:prstGeom prst="rect">
            <a:avLst/>
          </a:prstGeom>
          <a:ln>
            <a:noFill/>
          </a:ln>
        </p:spPr>
      </p:pic>
      <p:sp>
        <p:nvSpPr>
          <p:cNvPr id="213" name="CustomShape 3"/>
          <p:cNvSpPr/>
          <p:nvPr/>
        </p:nvSpPr>
        <p:spPr>
          <a:xfrm>
            <a:off x="866880" y="257040"/>
            <a:ext cx="10122840" cy="252756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1" lang="it-IT" sz="4400">
                <a:solidFill>
                  <a:srgbClr val="ffffff"/>
                </a:solidFill>
                <a:latin typeface="Calibri Light"/>
                <a:ea typeface="DejaVu Sans"/>
              </a:rPr>
              <a:t>Priorità nella mappatura</a:t>
            </a:r>
            <a:endParaRPr/>
          </a:p>
        </p:txBody>
      </p:sp>
      <p:sp>
        <p:nvSpPr>
          <p:cNvPr id="214" name="CustomShape 4"/>
          <p:cNvSpPr/>
          <p:nvPr/>
        </p:nvSpPr>
        <p:spPr>
          <a:xfrm>
            <a:off x="4858560" y="2534040"/>
            <a:ext cx="2063160" cy="2063160"/>
          </a:xfrm>
          <a:prstGeom prst="upArrow">
            <a:avLst>
              <a:gd name="adj1" fmla="val 50000"/>
              <a:gd name="adj2" fmla="val 35000"/>
            </a:avLst>
          </a:prstGeom>
          <a:gradFill>
            <a:gsLst>
              <a:gs pos="0">
                <a:srgbClr val="359fbc"/>
              </a:gs>
              <a:gs pos="50000">
                <a:srgbClr val="65b5cc"/>
              </a:gs>
              <a:gs pos="100000">
                <a:srgbClr val="359fbc"/>
              </a:gs>
            </a:gsLst>
            <a:lin ang="5400000"/>
          </a:gradFill>
          <a:ln>
            <a:noFill/>
          </a:ln>
        </p:spPr>
        <p:txBody>
          <a:bodyPr lIns="120960" rIns="120960" tIns="120960" bIns="120960" anchor="ctr"/>
          <a:p>
            <a:pPr algn="ctr">
              <a:lnSpc>
                <a:spcPct val="90000"/>
              </a:lnSpc>
            </a:pPr>
            <a:r>
              <a:rPr lang="it-IT" sz="1700">
                <a:solidFill>
                  <a:srgbClr val="ffffff"/>
                </a:solidFill>
                <a:latin typeface="Calibri"/>
                <a:ea typeface="DejaVu Sans"/>
              </a:rPr>
              <a:t>luoghi a maggior intensità di servizi pubblici</a:t>
            </a:r>
            <a:endParaRPr/>
          </a:p>
        </p:txBody>
      </p:sp>
      <p:sp>
        <p:nvSpPr>
          <p:cNvPr id="215" name="CustomShape 5"/>
          <p:cNvSpPr/>
          <p:nvPr/>
        </p:nvSpPr>
        <p:spPr>
          <a:xfrm rot="7200000">
            <a:off x="6053400" y="4602600"/>
            <a:ext cx="2063160" cy="2063160"/>
          </a:xfrm>
          <a:prstGeom prst="upArrow">
            <a:avLst>
              <a:gd name="adj1" fmla="val 50000"/>
              <a:gd name="adj2" fmla="val 35000"/>
            </a:avLst>
          </a:prstGeom>
          <a:gradFill>
            <a:gsLst>
              <a:gs pos="0">
                <a:srgbClr val="34a452"/>
              </a:gs>
              <a:gs pos="50000">
                <a:srgbClr val="60b875"/>
              </a:gs>
              <a:gs pos="100000">
                <a:srgbClr val="34a452"/>
              </a:gs>
            </a:gsLst>
            <a:lin ang="5400000"/>
          </a:gradFill>
          <a:ln>
            <a:noFill/>
          </a:ln>
        </p:spPr>
        <p:txBody>
          <a:bodyPr lIns="120960" rIns="120960" tIns="120960" bIns="120960" anchor="ctr"/>
          <a:p>
            <a:pPr algn="ctr">
              <a:lnSpc>
                <a:spcPct val="90000"/>
              </a:lnSpc>
            </a:pPr>
            <a:r>
              <a:rPr lang="it-IT" sz="1700">
                <a:solidFill>
                  <a:srgbClr val="ffffff"/>
                </a:solidFill>
                <a:latin typeface="Calibri"/>
                <a:ea typeface="DejaVu Sans"/>
              </a:rPr>
              <a:t>Spazi pubblici</a:t>
            </a:r>
            <a:endParaRPr/>
          </a:p>
        </p:txBody>
      </p:sp>
      <p:sp>
        <p:nvSpPr>
          <p:cNvPr id="216" name="CustomShape 6"/>
          <p:cNvSpPr/>
          <p:nvPr/>
        </p:nvSpPr>
        <p:spPr>
          <a:xfrm rot="14400000">
            <a:off x="3664080" y="4603320"/>
            <a:ext cx="2063160" cy="2063160"/>
          </a:xfrm>
          <a:prstGeom prst="upArrow">
            <a:avLst>
              <a:gd name="adj1" fmla="val 50000"/>
              <a:gd name="adj2" fmla="val 35000"/>
            </a:avLst>
          </a:prstGeom>
          <a:gradFill>
            <a:gsLst>
              <a:gs pos="0">
                <a:srgbClr val="6b8537"/>
              </a:gs>
              <a:gs pos="50000">
                <a:srgbClr val="869c60"/>
              </a:gs>
              <a:gs pos="100000">
                <a:srgbClr val="6b8537"/>
              </a:gs>
            </a:gsLst>
            <a:lin ang="5400000"/>
          </a:gradFill>
          <a:ln>
            <a:noFill/>
          </a:ln>
        </p:spPr>
        <p:txBody>
          <a:bodyPr lIns="120960" rIns="120960" tIns="120960" bIns="120960" anchor="ctr" vert="vert"/>
          <a:p>
            <a:pPr algn="ctr">
              <a:lnSpc>
                <a:spcPct val="90000"/>
              </a:lnSpc>
            </a:pPr>
            <a:r>
              <a:rPr lang="it-IT" sz="1700">
                <a:solidFill>
                  <a:srgbClr val="ffffff"/>
                </a:solidFill>
                <a:latin typeface="Calibri"/>
                <a:ea typeface="DejaVu Sans"/>
              </a:rPr>
              <a:t>Percorsi di attraversamento e interni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638280" y="0"/>
            <a:ext cx="3247560" cy="3400200"/>
          </a:xfrm>
          <a:prstGeom prst="flowChartDocumen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218" name="CustomShape 2"/>
          <p:cNvSpPr/>
          <p:nvPr/>
        </p:nvSpPr>
        <p:spPr>
          <a:xfrm>
            <a:off x="4206960" y="639720"/>
            <a:ext cx="7346520" cy="1131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lang="it-IT" sz="2200">
                <a:solidFill>
                  <a:srgbClr val="000000"/>
                </a:solidFill>
                <a:latin typeface="Calibri"/>
                <a:ea typeface="DejaVu Sans"/>
              </a:rPr>
              <a:t>E’ stato costituito con una apposita delibera per un confronto sulle </a:t>
            </a:r>
            <a:r>
              <a:rPr b="1" lang="it-IT" sz="2200">
                <a:solidFill>
                  <a:srgbClr val="558ed5"/>
                </a:solidFill>
                <a:latin typeface="Calibri"/>
                <a:ea typeface="DejaVu Sans"/>
              </a:rPr>
              <a:t>soluzioni progettuali e normative</a:t>
            </a:r>
            <a:r>
              <a:rPr lang="it-IT" sz="2200">
                <a:solidFill>
                  <a:srgbClr val="558ed5"/>
                </a:solidFill>
                <a:latin typeface="Calibri"/>
                <a:ea typeface="DejaVu Sans"/>
              </a:rPr>
              <a:t> </a:t>
            </a:r>
            <a:r>
              <a:rPr lang="it-IT" sz="2200">
                <a:solidFill>
                  <a:srgbClr val="000000"/>
                </a:solidFill>
                <a:latin typeface="Calibri"/>
                <a:ea typeface="DejaVu Sans"/>
              </a:rPr>
              <a:t>riguardanti i temi legati alle barriere motorie, visive e uditive</a:t>
            </a:r>
            <a:endParaRPr/>
          </a:p>
        </p:txBody>
      </p:sp>
      <p:sp>
        <p:nvSpPr>
          <p:cNvPr id="219" name="CustomShape 3"/>
          <p:cNvSpPr/>
          <p:nvPr/>
        </p:nvSpPr>
        <p:spPr>
          <a:xfrm>
            <a:off x="4206960" y="2901960"/>
            <a:ext cx="7346520" cy="3315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it-IT" sz="2400">
                <a:solidFill>
                  <a:srgbClr val="000000"/>
                </a:solidFill>
                <a:latin typeface="Calibri"/>
                <a:ea typeface="DejaVu Sans"/>
              </a:rPr>
              <a:t>Il gruppo di lavoro espresso dal Tavolo di confronto ha effettuato i </a:t>
            </a:r>
            <a:r>
              <a:rPr b="1" lang="it-IT" sz="2400">
                <a:solidFill>
                  <a:srgbClr val="558ed5"/>
                </a:solidFill>
                <a:latin typeface="Calibri"/>
                <a:ea typeface="DejaVu Sans"/>
              </a:rPr>
              <a:t>sopralluoghi</a:t>
            </a:r>
            <a:r>
              <a:rPr lang="it-IT" sz="2400">
                <a:solidFill>
                  <a:srgbClr val="000000"/>
                </a:solidFill>
                <a:latin typeface="Calibri"/>
                <a:ea typeface="DejaVu Sans"/>
              </a:rPr>
              <a:t> e redatto gli </a:t>
            </a:r>
            <a:r>
              <a:rPr b="1" lang="it-IT" sz="2400">
                <a:solidFill>
                  <a:srgbClr val="558ed5"/>
                </a:solidFill>
                <a:latin typeface="Calibri"/>
                <a:ea typeface="DejaVu Sans"/>
              </a:rPr>
              <a:t>elaborati grafici</a:t>
            </a:r>
            <a:r>
              <a:rPr lang="it-IT" sz="2400">
                <a:solidFill>
                  <a:srgbClr val="558ed5"/>
                </a:solidFill>
                <a:latin typeface="Calibri"/>
                <a:ea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alibri"/>
                <a:ea typeface="DejaVu Sans"/>
              </a:rPr>
              <a:t>di rilievo nello spazio di città che si estende </a:t>
            </a:r>
            <a:r>
              <a:rPr b="1" lang="it-IT" sz="2400">
                <a:solidFill>
                  <a:srgbClr val="558ed5"/>
                </a:solidFill>
                <a:latin typeface="Calibri"/>
                <a:ea typeface="DejaVu Sans"/>
              </a:rPr>
              <a:t>sull’asse da mare a mare, da Piazza della Repubblica fino alla Pineta del Passetto, ascensore compreso. </a:t>
            </a:r>
            <a:endParaRPr/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000000"/>
                </a:solidFill>
                <a:latin typeface="Calibri"/>
                <a:ea typeface="DejaVu Sans"/>
              </a:rPr>
              <a:t>I sopralluoghi con le associazioni, sospesi nei periodi invernali, si sono interrotti causa Covid.</a:t>
            </a:r>
            <a:endParaRPr/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000000"/>
                </a:solidFill>
                <a:latin typeface="Calibri"/>
                <a:ea typeface="DejaVu Sans"/>
              </a:rPr>
              <a:t>Oggi si dispone, quindi, delle schede degli </a:t>
            </a:r>
            <a:r>
              <a:rPr b="1" lang="it-IT" sz="2400">
                <a:solidFill>
                  <a:srgbClr val="558ed5"/>
                </a:solidFill>
                <a:latin typeface="Calibri"/>
                <a:ea typeface="DejaVu Sans"/>
              </a:rPr>
              <a:t>spazi urbani dei primi 6 ambiti censiti e del Disciplinare del PEBA.</a:t>
            </a:r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4206960" y="1839960"/>
            <a:ext cx="7346520" cy="99504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it-IT" sz="2000">
                <a:solidFill>
                  <a:srgbClr val="558ed5"/>
                </a:solidFill>
                <a:latin typeface="Calibri"/>
                <a:ea typeface="DejaVu Sans"/>
              </a:rPr>
              <a:t>Hanno partecipato le Associazioni ANIEP, UIC Ancona, ENS</a:t>
            </a:r>
            <a:r>
              <a:rPr lang="it-IT" sz="2000">
                <a:solidFill>
                  <a:srgbClr val="558ed5"/>
                </a:solidFill>
                <a:latin typeface="Calibri"/>
                <a:ea typeface="DejaVu Sans"/>
              </a:rPr>
              <a:t>, </a:t>
            </a:r>
            <a:r>
              <a:rPr lang="it-IT" sz="2000">
                <a:solidFill>
                  <a:srgbClr val="000000"/>
                </a:solidFill>
                <a:latin typeface="Calibri"/>
                <a:ea typeface="DejaVu Sans"/>
              </a:rPr>
              <a:t>che hanno risposto a un interpello divulgato a tutte le realtà cittadine del terzo settore.</a:t>
            </a:r>
            <a:endParaRPr/>
          </a:p>
        </p:txBody>
      </p:sp>
      <p:sp>
        <p:nvSpPr>
          <p:cNvPr id="221" name="TextShape 5"/>
          <p:cNvSpPr txBox="1"/>
          <p:nvPr/>
        </p:nvSpPr>
        <p:spPr>
          <a:xfrm>
            <a:off x="838080" y="171000"/>
            <a:ext cx="2839680" cy="23709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it-IT" sz="3200">
                <a:solidFill>
                  <a:srgbClr val="ffffff"/>
                </a:solidFill>
                <a:latin typeface="Arial"/>
                <a:ea typeface="DejaVu Sans"/>
              </a:rPr>
              <a:t>Il tavolo di confronto con le associazioni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223" name="CustomShape 2"/>
          <p:cNvSpPr/>
          <p:nvPr/>
        </p:nvSpPr>
        <p:spPr>
          <a:xfrm flipH="1" rot="10800000">
            <a:off x="8122680" y="360"/>
            <a:ext cx="4092120" cy="685764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4f81bd"/>
              </a:gs>
            </a:gsLst>
            <a:lin ang="2400000"/>
          </a:gradFill>
          <a:ln w="25560">
            <a:noFill/>
          </a:ln>
        </p:spPr>
      </p:sp>
      <p:sp>
        <p:nvSpPr>
          <p:cNvPr id="224" name="CustomShape 3"/>
          <p:cNvSpPr/>
          <p:nvPr/>
        </p:nvSpPr>
        <p:spPr>
          <a:xfrm flipH="1" rot="10800000">
            <a:off x="8122680" y="360"/>
            <a:ext cx="4092120" cy="6400080"/>
          </a:xfrm>
          <a:prstGeom prst="rect">
            <a:avLst/>
          </a:prstGeom>
          <a:gradFill>
            <a:gsLst>
              <a:gs pos="0">
                <a:srgbClr val="254061"/>
              </a:gs>
              <a:gs pos="100000">
                <a:srgbClr val="254061"/>
              </a:gs>
            </a:gsLst>
            <a:lin ang="18000000"/>
          </a:gradFill>
          <a:ln w="25560">
            <a:noFill/>
          </a:ln>
        </p:spPr>
      </p:sp>
      <p:sp>
        <p:nvSpPr>
          <p:cNvPr id="225" name="CustomShape 4"/>
          <p:cNvSpPr/>
          <p:nvPr/>
        </p:nvSpPr>
        <p:spPr>
          <a:xfrm flipH="1" rot="10800000">
            <a:off x="8122680" y="360"/>
            <a:ext cx="4068360" cy="6400080"/>
          </a:xfrm>
          <a:prstGeom prst="rect">
            <a:avLst/>
          </a:prstGeom>
          <a:gradFill>
            <a:gsLst>
              <a:gs pos="0">
                <a:srgbClr val="4f81bd"/>
              </a:gs>
              <a:gs pos="100000">
                <a:srgbClr val="000000"/>
              </a:gs>
            </a:gsLst>
            <a:lin ang="3000000"/>
          </a:gradFill>
          <a:ln w="25560">
            <a:noFill/>
          </a:ln>
        </p:spPr>
      </p:sp>
      <p:sp>
        <p:nvSpPr>
          <p:cNvPr id="226" name="CustomShape 5"/>
          <p:cNvSpPr/>
          <p:nvPr/>
        </p:nvSpPr>
        <p:spPr>
          <a:xfrm flipH="1" rot="10800000">
            <a:off x="8122680" y="360"/>
            <a:ext cx="3611160" cy="6857640"/>
          </a:xfrm>
          <a:prstGeom prst="rect">
            <a:avLst/>
          </a:prstGeom>
          <a:gradFill>
            <a:gsLst>
              <a:gs pos="0">
                <a:srgbClr val="4f81bd"/>
              </a:gs>
              <a:gs pos="100000">
                <a:srgbClr val="000000"/>
              </a:gs>
            </a:gsLst>
            <a:lin ang="5400000"/>
          </a:gradFill>
          <a:ln w="25560">
            <a:noFill/>
          </a:ln>
        </p:spPr>
      </p:sp>
      <p:pic>
        <p:nvPicPr>
          <p:cNvPr id="227" name="Immagin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75800" y="1359720"/>
            <a:ext cx="4170240" cy="4170240"/>
          </a:xfrm>
          <a:prstGeom prst="rect">
            <a:avLst/>
          </a:prstGeom>
          <a:ln>
            <a:noFill/>
          </a:ln>
        </p:spPr>
      </p:pic>
      <p:sp>
        <p:nvSpPr>
          <p:cNvPr id="228" name="CustomShape 6"/>
          <p:cNvSpPr/>
          <p:nvPr/>
        </p:nvSpPr>
        <p:spPr>
          <a:xfrm>
            <a:off x="1144800" y="2453040"/>
            <a:ext cx="5314680" cy="4442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lIns="72360" rIns="72360" tIns="93960" bIns="94320" anchor="ctr"/>
          <a:p>
            <a:pPr>
              <a:lnSpc>
                <a:spcPct val="90000"/>
              </a:lnSpc>
            </a:pPr>
            <a:r>
              <a:rPr b="1" lang="it-IT" sz="1900">
                <a:solidFill>
                  <a:srgbClr val="ffffff"/>
                </a:solidFill>
                <a:latin typeface="Arial"/>
                <a:ea typeface="DejaVu Sans"/>
              </a:rPr>
              <a:t>Gli ambiti prescelti</a:t>
            </a:r>
            <a:endParaRPr/>
          </a:p>
        </p:txBody>
      </p:sp>
      <p:sp>
        <p:nvSpPr>
          <p:cNvPr id="229" name="CustomShape 7"/>
          <p:cNvSpPr/>
          <p:nvPr/>
        </p:nvSpPr>
        <p:spPr>
          <a:xfrm>
            <a:off x="1144800" y="2952360"/>
            <a:ext cx="5314680" cy="4442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lIns="72360" rIns="72360" tIns="93960" bIns="94320" anchor="ctr"/>
          <a:p>
            <a:pPr>
              <a:lnSpc>
                <a:spcPct val="90000"/>
              </a:lnSpc>
            </a:pPr>
            <a:r>
              <a:rPr lang="it-IT" sz="1900">
                <a:solidFill>
                  <a:srgbClr val="ffffff"/>
                </a:solidFill>
                <a:latin typeface="Arial"/>
                <a:ea typeface="DejaVu Sans"/>
              </a:rPr>
              <a:t>Ambito n.1 “Piazza Cavour-1</a:t>
            </a:r>
            <a:endParaRPr/>
          </a:p>
        </p:txBody>
      </p:sp>
      <p:sp>
        <p:nvSpPr>
          <p:cNvPr id="230" name="CustomShape 8"/>
          <p:cNvSpPr/>
          <p:nvPr/>
        </p:nvSpPr>
        <p:spPr>
          <a:xfrm>
            <a:off x="1144800" y="3451680"/>
            <a:ext cx="5314680" cy="4442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lIns="72360" rIns="72360" tIns="93960" bIns="94320" anchor="ctr"/>
          <a:p>
            <a:pPr>
              <a:lnSpc>
                <a:spcPct val="90000"/>
              </a:lnSpc>
            </a:pPr>
            <a:r>
              <a:rPr lang="it-IT" sz="1900">
                <a:solidFill>
                  <a:srgbClr val="ffffff"/>
                </a:solidFill>
                <a:latin typeface="Arial"/>
                <a:ea typeface="DejaVu Sans"/>
              </a:rPr>
              <a:t>Ambito n.2 “Piazza Cavour-2</a:t>
            </a:r>
            <a:endParaRPr/>
          </a:p>
        </p:txBody>
      </p:sp>
      <p:sp>
        <p:nvSpPr>
          <p:cNvPr id="231" name="CustomShape 9"/>
          <p:cNvSpPr/>
          <p:nvPr/>
        </p:nvSpPr>
        <p:spPr>
          <a:xfrm>
            <a:off x="1144800" y="3951000"/>
            <a:ext cx="5314680" cy="4442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lIns="72360" rIns="72360" tIns="93960" bIns="94320" anchor="ctr"/>
          <a:p>
            <a:pPr>
              <a:lnSpc>
                <a:spcPct val="90000"/>
              </a:lnSpc>
            </a:pPr>
            <a:r>
              <a:rPr lang="it-IT" sz="1900">
                <a:solidFill>
                  <a:srgbClr val="ffffff"/>
                </a:solidFill>
                <a:latin typeface="Arial"/>
                <a:ea typeface="DejaVu Sans"/>
              </a:rPr>
              <a:t>Ambito n.3 “Largo XXIV Maggio”</a:t>
            </a:r>
            <a:endParaRPr/>
          </a:p>
        </p:txBody>
      </p:sp>
      <p:sp>
        <p:nvSpPr>
          <p:cNvPr id="232" name="CustomShape 10"/>
          <p:cNvSpPr/>
          <p:nvPr/>
        </p:nvSpPr>
        <p:spPr>
          <a:xfrm>
            <a:off x="1144800" y="4450320"/>
            <a:ext cx="5314680" cy="4442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lIns="72360" rIns="72360" tIns="93960" bIns="94320" anchor="ctr"/>
          <a:p>
            <a:pPr>
              <a:lnSpc>
                <a:spcPct val="90000"/>
              </a:lnSpc>
            </a:pPr>
            <a:r>
              <a:rPr lang="it-IT" sz="1900">
                <a:solidFill>
                  <a:srgbClr val="ffffff"/>
                </a:solidFill>
                <a:latin typeface="Arial"/>
                <a:ea typeface="DejaVu Sans"/>
              </a:rPr>
              <a:t>Ambito n.4 “Viale della Vittoria e Piazza Diaz”</a:t>
            </a:r>
            <a:endParaRPr/>
          </a:p>
        </p:txBody>
      </p:sp>
      <p:sp>
        <p:nvSpPr>
          <p:cNvPr id="233" name="CustomShape 11"/>
          <p:cNvSpPr/>
          <p:nvPr/>
        </p:nvSpPr>
        <p:spPr>
          <a:xfrm>
            <a:off x="1144800" y="4949640"/>
            <a:ext cx="5314680" cy="4442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lIns="72360" rIns="72360" tIns="93960" bIns="94320" anchor="ctr"/>
          <a:p>
            <a:pPr>
              <a:lnSpc>
                <a:spcPct val="90000"/>
              </a:lnSpc>
            </a:pPr>
            <a:r>
              <a:rPr lang="it-IT" sz="1900">
                <a:solidFill>
                  <a:srgbClr val="ffffff"/>
                </a:solidFill>
                <a:latin typeface="Arial"/>
                <a:ea typeface="DejaVu Sans"/>
              </a:rPr>
              <a:t>Ambito n.5 “Pineta del Passetto”</a:t>
            </a:r>
            <a:endParaRPr/>
          </a:p>
        </p:txBody>
      </p:sp>
      <p:sp>
        <p:nvSpPr>
          <p:cNvPr id="234" name="CustomShape 12"/>
          <p:cNvSpPr/>
          <p:nvPr/>
        </p:nvSpPr>
        <p:spPr>
          <a:xfrm>
            <a:off x="1144800" y="5448960"/>
            <a:ext cx="5314680" cy="4442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lIns="72360" rIns="72360" tIns="93960" bIns="94320" anchor="ctr"/>
          <a:p>
            <a:pPr>
              <a:lnSpc>
                <a:spcPct val="90000"/>
              </a:lnSpc>
            </a:pPr>
            <a:r>
              <a:rPr lang="it-IT" sz="1900">
                <a:solidFill>
                  <a:srgbClr val="ffffff"/>
                </a:solidFill>
                <a:latin typeface="Arial"/>
                <a:ea typeface="DejaVu Sans"/>
              </a:rPr>
              <a:t>Ambito n.6 “Corso Garibaldi e Piazza Roma”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3960" y="720"/>
            <a:ext cx="12187800" cy="68569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pic>
        <p:nvPicPr>
          <p:cNvPr id="236" name="Segnaposto contenuto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84080" y="555480"/>
            <a:ext cx="2996280" cy="1877040"/>
          </a:xfrm>
          <a:prstGeom prst="rect">
            <a:avLst/>
          </a:prstGeom>
          <a:ln>
            <a:noFill/>
          </a:ln>
        </p:spPr>
      </p:pic>
      <p:pic>
        <p:nvPicPr>
          <p:cNvPr id="237" name="Immagine 1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84080" y="2506680"/>
            <a:ext cx="2996280" cy="2676960"/>
          </a:xfrm>
          <a:prstGeom prst="rect">
            <a:avLst/>
          </a:prstGeom>
          <a:ln>
            <a:noFill/>
          </a:ln>
        </p:spPr>
      </p:pic>
      <p:pic>
        <p:nvPicPr>
          <p:cNvPr id="238" name="Immagine 9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852720" y="555480"/>
            <a:ext cx="4250160" cy="2953080"/>
          </a:xfrm>
          <a:prstGeom prst="rect">
            <a:avLst/>
          </a:prstGeom>
          <a:ln>
            <a:noFill/>
          </a:ln>
        </p:spPr>
      </p:pic>
      <p:pic>
        <p:nvPicPr>
          <p:cNvPr id="239" name="Immagine 13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852720" y="3581280"/>
            <a:ext cx="4250160" cy="1602360"/>
          </a:xfrm>
          <a:prstGeom prst="rect">
            <a:avLst/>
          </a:prstGeom>
          <a:ln>
            <a:noFill/>
          </a:ln>
        </p:spPr>
      </p:pic>
      <p:pic>
        <p:nvPicPr>
          <p:cNvPr id="240" name="Segnaposto contenuto 7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8177040" y="555480"/>
            <a:ext cx="3227760" cy="4628160"/>
          </a:xfrm>
          <a:prstGeom prst="rect">
            <a:avLst/>
          </a:prstGeom>
          <a:ln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838080" y="5358240"/>
            <a:ext cx="10514520" cy="941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5200">
                <a:solidFill>
                  <a:srgbClr val="558ed5"/>
                </a:solidFill>
                <a:latin typeface="Calibri"/>
                <a:ea typeface="DejaVu Sans"/>
              </a:rPr>
              <a:t>Gli ambiti prescelti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