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notesSlides/_rels/notesSlide20.xml.rels" ContentType="application/vnd.openxmlformats-package.relationships+xml"/>
  <Override PartName="/ppt/notesSlides/_rels/notesSlide12.xml.rels" ContentType="application/vnd.openxmlformats-package.relationships+xml"/>
  <Override PartName="/ppt/notesSlides/_rels/notesSlide5.xml.rels" ContentType="application/vnd.openxmlformats-package.relationships+xml"/>
  <Override PartName="/ppt/notesSlides/_rels/notesSlide29.xml.rels" ContentType="application/vnd.openxmlformats-package.relationships+xml"/>
  <Override PartName="/ppt/notesSlides/_rels/notesSlide2.xml.rels" ContentType="application/vnd.openxmlformats-package.relationships+xml"/>
  <Override PartName="/ppt/notesSlides/notesSlide2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1.xml" ContentType="application/vnd.openxmlformats-officedocument.drawingml.chart+xml"/>
  <Override PartName="/ppt/charts/chart10.xml" ContentType="application/vnd.openxmlformats-officedocument.drawingml.chart+xml"/>
  <Override PartName="/ppt/charts/chart9.xml" ContentType="application/vnd.openxmlformats-officedocument.drawingml.chart+xml"/>
  <Override PartName="/ppt/charts/chart8.xml" ContentType="application/vnd.openxmlformats-officedocument.drawingml.chart+xml"/>
  <Override PartName="/ppt/charts/chart7.xml" ContentType="application/vnd.openxmlformats-officedocument.drawingml.chart+xml"/>
  <Override PartName="/ppt/charts/chart6.xml" ContentType="application/vnd.openxmlformats-officedocument.drawingml.chart+xml"/>
  <Override PartName="/ppt/charts/chart5.xml" ContentType="application/vnd.openxmlformats-officedocument.drawingml.chart+xml"/>
  <Override PartName="/ppt/charts/chart4.xml" ContentType="application/vnd.openxmlformats-officedocument.drawingml.chart+xml"/>
  <Override PartName="/ppt/charts/chart3.xml" ContentType="application/vnd.openxmlformats-officedocument.drawingml.chart+xml"/>
  <Override PartName="/ppt/charts/chart2.xml" ContentType="application/vnd.openxmlformats-officedocument.drawingml.chart+xml"/>
  <Override PartName="/ppt/charts/chart1.xml" ContentType="application/vnd.openxmlformats-officedocument.drawingml.chart+xml"/>
  <Override PartName="/ppt/slides/_rels/slide32.xml.rels" ContentType="application/vnd.openxmlformats-package.relationships+xml"/>
  <Override PartName="/ppt/slides/_rels/slide31.xml.rels" ContentType="application/vnd.openxmlformats-package.relationships+xml"/>
  <Override PartName="/ppt/slides/_rels/slide30.xml.rels" ContentType="application/vnd.openxmlformats-package.relationships+xml"/>
  <Override PartName="/ppt/slides/_rels/slide28.xml.rels" ContentType="application/vnd.openxmlformats-package.relationships+xml"/>
  <Override PartName="/ppt/slides/_rels/slide7.xml.rels" ContentType="application/vnd.openxmlformats-package.relationships+xml"/>
  <Override PartName="/ppt/slides/_rels/slide24.xml.rels" ContentType="application/vnd.openxmlformats-package.relationships+xml"/>
  <Override PartName="/ppt/slides/_rels/slide6.xml.rels" ContentType="application/vnd.openxmlformats-package.relationships+xml"/>
  <Override PartName="/ppt/slides/_rels/slide23.xml.rels" ContentType="application/vnd.openxmlformats-package.relationships+xml"/>
  <Override PartName="/ppt/slides/_rels/slide5.xml.rels" ContentType="application/vnd.openxmlformats-package.relationships+xml"/>
  <Override PartName="/ppt/slides/_rels/slide22.xml.rels" ContentType="application/vnd.openxmlformats-package.relationships+xml"/>
  <Override PartName="/ppt/slides/_rels/slide17.xml.rels" ContentType="application/vnd.openxmlformats-package.relationships+xml"/>
  <Override PartName="/ppt/slides/_rels/slide16.xml.rels" ContentType="application/vnd.openxmlformats-package.relationships+xml"/>
  <Override PartName="/ppt/slides/_rels/slide15.xml.rels" ContentType="application/vnd.openxmlformats-package.relationships+xml"/>
  <Override PartName="/ppt/slides/_rels/slide29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9.xml.rels" ContentType="application/vnd.openxmlformats-package.relationships+xml"/>
  <Override PartName="/ppt/slides/_rels/slide26.xml.rels" ContentType="application/vnd.openxmlformats-package.relationships+xml"/>
  <Override PartName="/ppt/slides/_rels/slide11.xml.rels" ContentType="application/vnd.openxmlformats-package.relationships+xml"/>
  <Override PartName="/ppt/slides/_rels/slide8.xml.rels" ContentType="application/vnd.openxmlformats-package.relationships+xml"/>
  <Override PartName="/ppt/slides/_rels/slide25.xml.rels" ContentType="application/vnd.openxmlformats-package.relationships+xml"/>
  <Override PartName="/ppt/slides/_rels/slide10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0.xml.rels" ContentType="application/vnd.openxmlformats-package.relationships+xml"/>
  <Override PartName="/ppt/slides/_rels/slide19.xml.rels" ContentType="application/vnd.openxmlformats-package.relationships+xml"/>
  <Override PartName="/ppt/slides/_rels/slide2.xml.rels" ContentType="application/vnd.openxmlformats-package.relationships+xml"/>
  <Override PartName="/ppt/slides/_rels/slide27.xml.rels" ContentType="application/vnd.openxmlformats-package.relationships+xml"/>
  <Override PartName="/ppt/slides/_rels/slide18.xml.rels" ContentType="application/vnd.openxmlformats-package.relationships+xml"/>
  <Override PartName="/ppt/slides/_rels/slide1.xml.rels" ContentType="application/vnd.openxmlformats-package.relationships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9.xml" ContentType="application/vnd.openxmlformats-officedocument.presentationml.slide+xml"/>
  <Override PartName="/ppt/slides/slide18.xml" ContentType="application/vnd.openxmlformats-officedocument.presentationml.slide+xml"/>
  <Override PartName="/ppt/slides/slide8.xml" ContentType="application/vnd.openxmlformats-officedocument.presentationml.slide+xml"/>
  <Override PartName="/ppt/slides/slide17.xml" ContentType="application/vnd.openxmlformats-officedocument.presentationml.slide+xml"/>
  <Override PartName="/ppt/slides/slide7.xml" ContentType="application/vnd.openxmlformats-officedocument.presentationml.slide+xml"/>
  <Override PartName="/ppt/slides/slide16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5.xml" ContentType="application/vnd.openxmlformats-officedocument.presentationml.slide+xml"/>
  <Override PartName="/ppt/slides/slide14.xml" ContentType="application/vnd.openxmlformats-officedocument.presentationml.slide+xml"/>
  <Override PartName="/ppt/slides/slide4.xml" ContentType="application/vnd.openxmlformats-officedocument.presentationml.slide+xml"/>
  <Override PartName="/ppt/slides/slide13.xml" ContentType="application/vnd.openxmlformats-officedocument.presentationml.slide+xml"/>
  <Override PartName="/ppt/slides/slide3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.xml.rels" ContentType="application/vnd.openxmlformats-package.relationships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media/image187.png" ContentType="image/png"/>
  <Override PartName="/ppt/media/image186.png" ContentType="image/png"/>
  <Override PartName="/ppt/media/image182.jpeg" ContentType="image/jpeg"/>
  <Override PartName="/ppt/media/image181.jpeg" ContentType="image/jpeg"/>
  <Override PartName="/ppt/media/image180.jpeg" ContentType="image/jpeg"/>
  <Override PartName="/ppt/media/image174.jpeg" ContentType="image/jpeg"/>
  <Override PartName="/ppt/media/image173.jpeg" ContentType="image/jpeg"/>
  <Override PartName="/ppt/media/image188.png" ContentType="image/png"/>
  <Override PartName="/ppt/media/image185.jpeg" ContentType="image/jpeg"/>
  <Override PartName="/ppt/media/image172.jpeg" ContentType="image/jpeg"/>
  <Override PartName="/ppt/media/image184.jpeg" ContentType="image/jpeg"/>
  <Override PartName="/ppt/media/image171.jpeg" ContentType="image/jpeg"/>
  <Override PartName="/ppt/media/image183.jpeg" ContentType="image/jpeg"/>
  <Override PartName="/ppt/media/image170.jpeg" ContentType="image/jpeg"/>
  <Override PartName="/ppt/media/image175.jpeg" ContentType="image/jpeg"/>
  <Override PartName="/ppt/media/image162.jpeg" ContentType="image/jpeg"/>
  <Override PartName="/ppt/media/image160.jpeg" ContentType="image/jpeg"/>
  <Override PartName="/ppt/media/image159.jpeg" ContentType="image/jpeg"/>
  <Override PartName="/ppt/media/image158.jpeg" ContentType="image/jpeg"/>
  <Override PartName="/ppt/media/image155.png" ContentType="image/png"/>
  <Override PartName="/ppt/media/image167.jpeg" ContentType="image/jpeg"/>
  <Override PartName="/ppt/media/image154.jpeg" ContentType="image/jpeg"/>
  <Override PartName="/ppt/media/image153.png" ContentType="image/png"/>
  <Override PartName="/ppt/media/image178.jpeg" ContentType="image/jpeg"/>
  <Override PartName="/ppt/media/image165.jpeg" ContentType="image/jpeg"/>
  <Override PartName="/ppt/media/image152.jpeg" ContentType="image/jpeg"/>
  <Override PartName="/ppt/media/image189.png" ContentType="image/png"/>
  <Override PartName="/ppt/media/image140.jpeg" ContentType="image/jpeg"/>
  <Override PartName="/ppt/media/image139.jpeg" ContentType="image/jpeg"/>
  <Override PartName="/ppt/media/image149.jpeg" ContentType="image/jpeg"/>
  <Override PartName="/ppt/media/image136.jpeg" ContentType="image/jpeg"/>
  <Override PartName="/ppt/media/image123.jpeg" ContentType="image/jpeg"/>
  <Override PartName="/ppt/media/image109.jpeg" ContentType="image/jpeg"/>
  <Override PartName="/ppt/media/image108.jpeg" ContentType="image/jpeg"/>
  <Override PartName="/ppt/media/image107.jpeg" ContentType="image/jpeg"/>
  <Override PartName="/ppt/media/image119.jpeg" ContentType="image/jpeg"/>
  <Override PartName="/ppt/media/image106.jpeg" ContentType="image/jpeg"/>
  <Override PartName="/ppt/media/image148.jpeg" ContentType="image/jpeg"/>
  <Override PartName="/ppt/media/image135.jpeg" ContentType="image/jpeg"/>
  <Override PartName="/ppt/media/image122.jpeg" ContentType="image/jpeg"/>
  <Override PartName="/ppt/media/image99.jpeg" ContentType="image/jpeg"/>
  <Override PartName="/ppt/media/image147.jpeg" ContentType="image/jpeg"/>
  <Override PartName="/ppt/media/image134.jpeg" ContentType="image/jpeg"/>
  <Override PartName="/ppt/media/image121.jpeg" ContentType="image/jpeg"/>
  <Override PartName="/ppt/media/image98.jpeg" ContentType="image/jpeg"/>
  <Override PartName="/ppt/media/image146.jpeg" ContentType="image/jpeg"/>
  <Override PartName="/ppt/media/image133.jpeg" ContentType="image/jpeg"/>
  <Override PartName="/ppt/media/image120.jpeg" ContentType="image/jpeg"/>
  <Override PartName="/ppt/media/image97.jpeg" ContentType="image/jpeg"/>
  <Override PartName="/ppt/media/image145.jpeg" ContentType="image/jpeg"/>
  <Override PartName="/ppt/media/image132.jpeg" ContentType="image/jpeg"/>
  <Override PartName="/ppt/media/image96.jpeg" ContentType="image/jpeg"/>
  <Override PartName="/ppt/media/image144.jpeg" ContentType="image/jpeg"/>
  <Override PartName="/ppt/media/image131.jpeg" ContentType="image/jpeg"/>
  <Override PartName="/ppt/media/image82.jpeg" ContentType="image/jpeg"/>
  <Override PartName="/ppt/media/image95.jpeg" ContentType="image/jpeg"/>
  <Override PartName="/ppt/media/image91.png" ContentType="image/png"/>
  <Override PartName="/ppt/media/image36.jpeg" ContentType="image/jpeg"/>
  <Override PartName="/ppt/media/image49.jpeg" ContentType="image/jpeg"/>
  <Override PartName="/ppt/media/image89.png" ContentType="image/png"/>
  <Override PartName="/ppt/media/image137.jpeg" ContentType="image/jpeg"/>
  <Override PartName="/ppt/media/image28.png" ContentType="image/png"/>
  <Override PartName="/ppt/media/image88.jpeg" ContentType="image/jpeg"/>
  <Override PartName="/ppt/media/image87.png" ContentType="image/png"/>
  <Override PartName="/ppt/media/image110.jpeg" ContentType="image/jpeg"/>
  <Override PartName="/ppt/media/image61.jpeg" ContentType="image/jpeg"/>
  <Override PartName="/ppt/media/image74.jpeg" ContentType="image/jpeg"/>
  <Override PartName="/ppt/media/image86.png" ContentType="image/png"/>
  <Override PartName="/ppt/media/image84.png" ContentType="image/png"/>
  <Override PartName="/ppt/media/image141.jpeg" ContentType="image/jpeg"/>
  <Override PartName="/ppt/media/image92.jpeg" ContentType="image/jpeg"/>
  <Override PartName="/ppt/media/image128.jpeg" ContentType="image/jpeg"/>
  <Override PartName="/ppt/media/image115.jpeg" ContentType="image/jpeg"/>
  <Override PartName="/ppt/media/image102.jpeg" ContentType="image/jpeg"/>
  <Override PartName="/ppt/media/image66.jpeg" ContentType="image/jpeg"/>
  <Override PartName="/ppt/media/image79.jpeg" ContentType="image/jpeg"/>
  <Override PartName="/ppt/media/image127.jpeg" ContentType="image/jpeg"/>
  <Override PartName="/ppt/media/image114.jpeg" ContentType="image/jpeg"/>
  <Override PartName="/ppt/media/image101.jpeg" ContentType="image/jpeg"/>
  <Override PartName="/ppt/media/image65.jpeg" ContentType="image/jpeg"/>
  <Override PartName="/ppt/media/image78.jpeg" ContentType="image/jpeg"/>
  <Override PartName="/ppt/media/image90.jpeg" ContentType="image/jpeg"/>
  <Override PartName="/ppt/media/image126.jpeg" ContentType="image/jpeg"/>
  <Override PartName="/ppt/media/image113.jpeg" ContentType="image/jpeg"/>
  <Override PartName="/ppt/media/image100.jpeg" ContentType="image/jpeg"/>
  <Override PartName="/ppt/media/image64.jpeg" ContentType="image/jpeg"/>
  <Override PartName="/ppt/media/image77.jpeg" ContentType="image/jpeg"/>
  <Override PartName="/ppt/media/image125.jpeg" ContentType="image/jpeg"/>
  <Override PartName="/ppt/media/image112.jpeg" ContentType="image/jpeg"/>
  <Override PartName="/ppt/media/image63.jpeg" ContentType="image/jpeg"/>
  <Override PartName="/ppt/media/image76.jpeg" ContentType="image/jpeg"/>
  <Override PartName="/ppt/media/image124.jpeg" ContentType="image/jpeg"/>
  <Override PartName="/ppt/media/image111.jpeg" ContentType="image/jpeg"/>
  <Override PartName="/ppt/media/image62.jpeg" ContentType="image/jpeg"/>
  <Override PartName="/ppt/media/image75.jpeg" ContentType="image/jpeg"/>
  <Override PartName="/ppt/media/image60.jpeg" ContentType="image/jpeg"/>
  <Override PartName="/ppt/media/image73.jpeg" ContentType="image/jpeg"/>
  <Override PartName="/ppt/media/image143.jpeg" ContentType="image/jpeg"/>
  <Override PartName="/ppt/media/image130.jpeg" ContentType="image/jpeg"/>
  <Override PartName="/ppt/media/image94.jpeg" ContentType="image/jpeg"/>
  <Override PartName="/ppt/media/image81.jpeg" ContentType="image/jpeg"/>
  <Override PartName="/ppt/media/image117.jpeg" ContentType="image/jpeg"/>
  <Override PartName="/ppt/media/image104.jpeg" ContentType="image/jpeg"/>
  <Override PartName="/ppt/media/image68.jpeg" ContentType="image/jpeg"/>
  <Override PartName="/ppt/media/image72.jpeg" ContentType="image/jpeg"/>
  <Override PartName="/ppt/media/image59.jpeg" ContentType="image/jpeg"/>
  <Override PartName="/ppt/media/image168.jpeg" ContentType="image/jpeg"/>
  <Override PartName="/ppt/media/image85.png" ContentType="image/png"/>
  <Override PartName="/ppt/media/image71.jpeg" ContentType="image/jpeg"/>
  <Override PartName="/ppt/media/image58.jpeg" ContentType="image/jpeg"/>
  <Override PartName="/ppt/media/image46.png" ContentType="image/png"/>
  <Override PartName="/ppt/media/image70.jpeg" ContentType="image/jpeg"/>
  <Override PartName="/ppt/media/image31.jpeg" ContentType="image/jpeg"/>
  <Override PartName="/ppt/media/image39.png" ContentType="image/png"/>
  <Override PartName="/ppt/media/image57.jpeg" ContentType="image/jpeg"/>
  <Override PartName="/ppt/media/image43.jpeg" ContentType="image/jpeg"/>
  <Override PartName="/ppt/media/image29.png" ContentType="image/png"/>
  <Override PartName="/ppt/media/image30.jpeg" ContentType="image/jpeg"/>
  <Override PartName="/ppt/media/image56.jpeg" ContentType="image/jpeg"/>
  <Override PartName="/ppt/media/image42.jpeg" ContentType="image/jpeg"/>
  <Override PartName="/ppt/media/image55.jpeg" ContentType="image/jpeg"/>
  <Override PartName="/ppt/media/image2.png" ContentType="image/png"/>
  <Override PartName="/ppt/media/image52.png" ContentType="image/png"/>
  <Override PartName="/ppt/media/image54.jpeg" ContentType="image/jpeg"/>
  <Override PartName="/ppt/media/image177.jpeg" ContentType="image/jpeg"/>
  <Override PartName="/ppt/media/image164.jpeg" ContentType="image/jpeg"/>
  <Override PartName="/ppt/media/image151.jpeg" ContentType="image/jpeg"/>
  <Override PartName="/ppt/media/image45.png" ContentType="image/png"/>
  <Override PartName="/ppt/media/image44.png" ContentType="image/png"/>
  <Override PartName="/ppt/media/image142.jpeg" ContentType="image/jpeg"/>
  <Override PartName="/ppt/media/image80.jpeg" ContentType="image/jpeg"/>
  <Override PartName="/ppt/media/image93.jpeg" ContentType="image/jpeg"/>
  <Override PartName="/ppt/media/image37.jpeg" ContentType="image/jpeg"/>
  <Override PartName="/ppt/media/image41.png" ContentType="image/png"/>
  <Override PartName="/ppt/media/image48.jpeg" ContentType="image/jpeg"/>
  <Override PartName="/ppt/media/image157.jpeg" ContentType="image/jpeg"/>
  <Override PartName="/ppt/media/image5.jpeg" ContentType="image/jpeg"/>
  <Override PartName="/ppt/media/image169.jpeg" ContentType="image/jpeg"/>
  <Override PartName="/ppt/media/image156.jpeg" ContentType="image/jpeg"/>
  <Override PartName="/ppt/media/image4.jpeg" ContentType="image/jpeg"/>
  <Override PartName="/ppt/media/image138.jpeg" ContentType="image/jpeg"/>
  <Override PartName="/ppt/media/image38.png" ContentType="image/png"/>
  <Override PartName="/ppt/media/image34.png" ContentType="image/png"/>
  <Override PartName="/ppt/media/image32.png" ContentType="image/png"/>
  <Override PartName="/ppt/media/image176.jpeg" ContentType="image/jpeg"/>
  <Override PartName="/ppt/media/image163.jpeg" ContentType="image/jpeg"/>
  <Override PartName="/ppt/media/image150.jpeg" ContentType="image/jpeg"/>
  <Override PartName="/ppt/media/image35.png" ContentType="image/png"/>
  <Override PartName="/ppt/media/image53.jpeg" ContentType="image/jpeg"/>
  <Override PartName="/ppt/media/image18.jpeg" ContentType="image/jpeg"/>
  <Override PartName="/ppt/media/image179.jpeg" ContentType="image/jpeg"/>
  <Override PartName="/ppt/media/image166.jpeg" ContentType="image/jpeg"/>
  <Override PartName="/ppt/media/image1.jpeg" ContentType="image/jpeg"/>
  <Override PartName="/ppt/media/image3.png" ContentType="image/png"/>
  <Override PartName="/ppt/media/image129.jpeg" ContentType="image/jpeg"/>
  <Override PartName="/ppt/media/image116.jpeg" ContentType="image/jpeg"/>
  <Override PartName="/ppt/media/image103.jpeg" ContentType="image/jpeg"/>
  <Override PartName="/ppt/media/image67.jpeg" ContentType="image/jpeg"/>
  <Override PartName="/ppt/media/image27.png" ContentType="image/png"/>
  <Override PartName="/ppt/media/image50.png" ContentType="image/png"/>
  <Override PartName="/ppt/media/image13.jpeg" ContentType="image/jpeg"/>
  <Override PartName="/ppt/media/image11.jpeg" ContentType="image/jpeg"/>
  <Override PartName="/ppt/media/image24.jpeg" ContentType="image/jpeg"/>
  <Override PartName="/ppt/media/image23.png" ContentType="image/png"/>
  <Override PartName="/ppt/media/image14.jpeg" ContentType="image/jpeg"/>
  <Override PartName="/ppt/media/image12.jpeg" ContentType="image/jpeg"/>
  <Override PartName="/ppt/media/image25.jpeg" ContentType="image/jpeg"/>
  <Override PartName="/ppt/media/image22.png" ContentType="image/png"/>
  <Override PartName="/ppt/media/image21.jpeg" ContentType="image/jpeg"/>
  <Override PartName="/ppt/media/image20.png" ContentType="image/png"/>
  <Override PartName="/ppt/media/image19.jpeg" ContentType="image/jpeg"/>
  <Override PartName="/ppt/media/image10.png" ContentType="image/png"/>
  <Override PartName="/ppt/media/image6.png" ContentType="image/png"/>
  <Override PartName="/ppt/media/image16.jpeg" ContentType="image/jpeg"/>
  <Override PartName="/ppt/media/image40.png" ContentType="image/png"/>
  <Override PartName="/ppt/media/image161.jpeg" ContentType="image/jpeg"/>
  <Override PartName="/ppt/media/image15.png" ContentType="image/png"/>
  <Override PartName="/ppt/media/image8.jpeg" ContentType="image/jpeg"/>
  <Override PartName="/ppt/media/image9.png" ContentType="image/png"/>
  <Override PartName="/ppt/media/image33.png" ContentType="image/png"/>
  <Override PartName="/ppt/media/image83.png" ContentType="image/png"/>
  <Override PartName="/ppt/media/image7.png" ContentType="image/png"/>
  <Override PartName="/ppt/media/image17.png" ContentType="image/png"/>
  <Override PartName="/ppt/media/image51.png" ContentType="image/png"/>
  <Override PartName="/ppt/media/image26.png" ContentType="image/png"/>
  <Override PartName="/ppt/media/image118.jpeg" ContentType="image/jpeg"/>
  <Override PartName="/ppt/media/image105.jpeg" ContentType="image/jpeg"/>
  <Override PartName="/ppt/media/image69.jpeg" ContentType="image/jpeg"/>
  <Override PartName="/ppt/media/image47.png" ContentType="image/png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  <p:sldMasterId id="214748367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</p:sldIdLst>
  <p:sldSz cx="9144000" cy="6858000"/>
  <p:notesSz cx="6797675" cy="9926637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
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pieChart>
        <c:varyColors val="1"/>
        <c:ser>
          <c:idx val="0"/>
          <c:order val="0"/>
          <c:spPr>
            <a:solidFill>
              <a:srgbClr val="2d2d88"/>
            </a:solidFill>
            <a:ln>
              <a:noFill/>
            </a:ln>
          </c:spPr>
          <c:explosion val="0"/>
          <c:dPt>
            <c:idx val="0"/>
            <c:spPr>
              <a:solidFill>
                <a:srgbClr val="a4a4c4"/>
              </a:solidFill>
              <a:ln w="19080">
                <a:solidFill>
                  <a:srgbClr val="ffffff"/>
                </a:solidFill>
                <a:round/>
              </a:ln>
            </c:spPr>
          </c:dPt>
          <c:dPt>
            <c:idx val="1"/>
            <c:spPr>
              <a:solidFill>
                <a:srgbClr val="333399"/>
              </a:solidFill>
              <a:ln w="19080">
                <a:solidFill>
                  <a:srgbClr val="ffffff"/>
                </a:solidFill>
                <a:round/>
              </a:ln>
            </c:spPr>
          </c:dPt>
          <c:dPt>
            <c:idx val="2"/>
            <c:spPr>
              <a:solidFill>
                <a:srgbClr val="2a2a7e"/>
              </a:solidFill>
              <a:ln w="19080">
                <a:solidFill>
                  <a:srgbClr val="ffffff"/>
                </a:solidFill>
                <a:round/>
              </a:ln>
            </c:spPr>
          </c:dPt>
          <c:dLbls>
            <c:dLbl>
              <c:idx val="0"/>
              <c:dLblPos val="r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1"/>
              <c:dLblPos val="l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2"/>
              <c:dLblPos val="bestFit"/>
              <c:showLegendKey val="0"/>
              <c:showVal val="1"/>
              <c:showCatName val="0"/>
              <c:showSerName val="0"/>
              <c:showPercent val="0"/>
              <c:separator>; </c:separator>
            </c:dLbl>
            <c:showLegendKey val="0"/>
            <c:showVal val="1"/>
            <c:showCatName val="0"/>
            <c:showSerName val="0"/>
            <c:showPercent val="0"/>
          </c:dLbls>
          <c:cat>
            <c:strRef>
              <c:f>categories</c:f>
              <c:strCache>
                <c:ptCount val="3"/>
                <c:pt idx="0">
                  <c:v>Ancona (territorio comunale)</c:v>
                </c:pt>
                <c:pt idx="1">
                  <c:v>Hinterland (comuni confinanti)</c:v>
                </c:pt>
                <c:pt idx="2">
                  <c:v>Altre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"/>
                <c:pt idx="0">
                  <c:v>88</c:v>
                </c:pt>
                <c:pt idx="1">
                  <c:v>8.1</c:v>
                </c:pt>
                <c:pt idx="2">
                  <c:v>3.9</c:v>
                </c:pt>
              </c:numCache>
            </c:numRef>
          </c:val>
        </c:ser>
        <c:ser>
          <c:idx val="1"/>
          <c:order val="1"/>
          <c:spPr>
            <a:solidFill>
              <a:srgbClr val="8c8cb7"/>
            </a:solidFill>
            <a:ln>
              <a:noFill/>
            </a:ln>
          </c:spPr>
          <c:explosion val="0"/>
          <c:dLbls>
            <c:showLegendKey val="0"/>
            <c:showVal val="0"/>
            <c:showCatName val="0"/>
            <c:showSerName val="0"/>
            <c:showPercent val="0"/>
          </c:dLbls>
          <c:cat>
            <c:strRef>
              <c:f>categories</c:f>
              <c:strCache>
                <c:ptCount val="3"/>
                <c:pt idx="0">
                  <c:v>Ancona (territorio comunale)</c:v>
                </c:pt>
                <c:pt idx="1">
                  <c:v>Hinterland (comuni confinanti)</c:v>
                </c:pt>
                <c:pt idx="2">
                  <c:v>Altre</c:v>
                </c:pt>
              </c:strCache>
            </c:strRef>
          </c:cat>
        </c:ser>
        <c:firstSliceAng val="0"/>
      </c:pieChart>
      <c:spPr>
        <a:noFill/>
        <a:ln>
          <a:noFill/>
        </a:ln>
      </c:spPr>
    </c:plotArea>
    <c:legend>
      <c:legendPos val="r"/>
      <c:overlay val="0"/>
      <c:spPr>
        <a:noFill/>
        <a:ln>
          <a:noFill/>
        </a:ln>
      </c:spPr>
    </c:legend>
    <c:plotVisOnly val="1"/>
  </c:chart>
  <c:spPr>
    <a:noFill/>
    <a:ln>
      <a:noFill/>
    </a:ln>
  </c:spPr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>
                <a:solidFill>
                  <a:srgbClr val="595959"/>
                </a:solidFill>
                <a:latin typeface="Tahoma"/>
              </a:rPr>
              <a:t>Soddisfazione "Salesi"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spPr>
            <a:ln>
              <a:noFill/>
            </a:ln>
          </c:spPr>
          <c:cat>
            <c:strRef>
              <c:f>categories</c:f>
              <c:strCache>
                <c:ptCount val="5"/>
                <c:pt idx="0">
                  <c:v>Rilascio permessi</c:v>
                </c:pt>
                <c:pt idx="1">
                  <c:v>Cortesia Personale</c:v>
                </c:pt>
                <c:pt idx="2">
                  <c:v>Servizio complessivo</c:v>
                </c:pt>
                <c:pt idx="3">
                  <c:v>Accessibilità - parcometri</c:v>
                </c:pt>
                <c:pt idx="4">
                  <c:v>Accessibilità - tempo parcheggio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5"/>
                <c:pt idx="0">
                  <c:v>4.15195071868583</c:v>
                </c:pt>
                <c:pt idx="1">
                  <c:v>3.875</c:v>
                </c:pt>
                <c:pt idx="2">
                  <c:v>3.66603053435114</c:v>
                </c:pt>
                <c:pt idx="3">
                  <c:v>2.95711500974659</c:v>
                </c:pt>
                <c:pt idx="4">
                  <c:v>2.60056925996205</c:v>
                </c:pt>
              </c:numCache>
            </c:numRef>
          </c:val>
        </c:ser>
        <c:ser>
          <c:idx val="1"/>
          <c:order val="1"/>
          <c:spPr>
            <a:solidFill>
              <a:srgbClr val="222267"/>
            </a:solidFill>
            <a:ln>
              <a:noFill/>
            </a:ln>
          </c:spPr>
          <c:cat>
            <c:strRef>
              <c:f>categories</c:f>
              <c:strCache>
                <c:ptCount val="5"/>
                <c:pt idx="0">
                  <c:v>Rilascio permessi</c:v>
                </c:pt>
                <c:pt idx="1">
                  <c:v>Cortesia Personale</c:v>
                </c:pt>
                <c:pt idx="2">
                  <c:v>Servizio complessivo</c:v>
                </c:pt>
                <c:pt idx="3">
                  <c:v>Accessibilità - parcometri</c:v>
                </c:pt>
                <c:pt idx="4">
                  <c:v>Accessibilità - tempo parcheggio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5"/>
                <c:pt idx="0">
                  <c:v>4.06818181818182</c:v>
                </c:pt>
                <c:pt idx="1">
                  <c:v>4.36842105263158</c:v>
                </c:pt>
                <c:pt idx="2">
                  <c:v>3.60683760683761</c:v>
                </c:pt>
                <c:pt idx="3">
                  <c:v>2.9051724137931</c:v>
                </c:pt>
                <c:pt idx="4">
                  <c:v>2.82051282051282</c:v>
                </c:pt>
              </c:numCache>
            </c:numRef>
          </c:val>
        </c:ser>
        <c:gapWidth val="41"/>
        <c:axId val="856"/>
        <c:axId val="14729"/>
      </c:barChart>
      <c:catAx>
        <c:axId val="856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ln w="9360">
            <a:noFill/>
          </a:ln>
        </c:spPr>
        <c:crossAx val="14729"/>
        <c:crosses val="autoZero"/>
        <c:auto val="1"/>
        <c:lblAlgn val="ctr"/>
        <c:lblOffset val="100"/>
      </c:catAx>
      <c:valAx>
        <c:axId val="14729"/>
        <c:scaling>
          <c:orientation val="minMax"/>
        </c:scaling>
        <c:delete val="1"/>
        <c:axPos val="l"/>
        <c:majorTickMark val="none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crossAx val="856"/>
        <c:crossesAt val="0"/>
      </c:valAx>
      <c:spPr>
        <a:noFill/>
        <a:ln>
          <a:noFill/>
        </a:ln>
      </c:spPr>
    </c:plotArea>
    <c:plotVisOnly val="1"/>
  </c:chart>
  <c:spPr>
    <a:ln w="31680">
      <a:solidFill>
        <a:srgbClr val="333399"/>
      </a:solidFill>
      <a:round/>
    </a:ln>
  </c:spPr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>
                <a:solidFill>
                  <a:srgbClr val="595959"/>
                </a:solidFill>
                <a:latin typeface="Tahoma"/>
              </a:rPr>
              <a:t>Soddisfazione "Digitale"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spPr>
            <a:ln>
              <a:noFill/>
            </a:ln>
          </c:spPr>
          <c:cat>
            <c:strRef>
              <c:f>categories</c:f>
              <c:strCache>
                <c:ptCount val="5"/>
                <c:pt idx="0">
                  <c:v>Rilascio permessi</c:v>
                </c:pt>
                <c:pt idx="1">
                  <c:v>Cortesia Personale</c:v>
                </c:pt>
                <c:pt idx="2">
                  <c:v>Servizio complessivo</c:v>
                </c:pt>
                <c:pt idx="3">
                  <c:v>Accessibilità - parcometri</c:v>
                </c:pt>
                <c:pt idx="4">
                  <c:v>Accessibilità - tempo parcheggio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5"/>
                <c:pt idx="0">
                  <c:v>4.15195071868583</c:v>
                </c:pt>
                <c:pt idx="1">
                  <c:v>3.875</c:v>
                </c:pt>
                <c:pt idx="2">
                  <c:v>3.66603053435114</c:v>
                </c:pt>
                <c:pt idx="3">
                  <c:v>2.95711500974659</c:v>
                </c:pt>
                <c:pt idx="4">
                  <c:v>2.60056925996205</c:v>
                </c:pt>
              </c:numCache>
            </c:numRef>
          </c:val>
        </c:ser>
        <c:ser>
          <c:idx val="1"/>
          <c:order val="1"/>
          <c:spPr>
            <a:noFill/>
            <a:ln w="38160">
              <a:solidFill>
                <a:srgbClr val="bbe0e3"/>
              </a:solidFill>
              <a:round/>
            </a:ln>
          </c:spPr>
          <c:cat>
            <c:strRef>
              <c:f>categories</c:f>
              <c:strCache>
                <c:ptCount val="5"/>
                <c:pt idx="0">
                  <c:v>Rilascio permessi</c:v>
                </c:pt>
                <c:pt idx="1">
                  <c:v>Cortesia Personale</c:v>
                </c:pt>
                <c:pt idx="2">
                  <c:v>Servizio complessivo</c:v>
                </c:pt>
                <c:pt idx="3">
                  <c:v>Accessibilità - parcometri</c:v>
                </c:pt>
                <c:pt idx="4">
                  <c:v>Accessibilità - tempo parcheggio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5"/>
                <c:pt idx="0">
                  <c:v>4.27702702702703</c:v>
                </c:pt>
                <c:pt idx="1">
                  <c:v>3.875</c:v>
                </c:pt>
                <c:pt idx="2">
                  <c:v>3.76138433515483</c:v>
                </c:pt>
                <c:pt idx="3">
                  <c:v>3.06902985074627</c:v>
                </c:pt>
                <c:pt idx="4">
                  <c:v>2.55373406193078</c:v>
                </c:pt>
              </c:numCache>
            </c:numRef>
          </c:val>
        </c:ser>
        <c:gapWidth val="41"/>
        <c:axId val="27132"/>
        <c:axId val="16575"/>
      </c:barChart>
      <c:catAx>
        <c:axId val="27132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ln w="9360">
            <a:noFill/>
          </a:ln>
        </c:spPr>
        <c:crossAx val="16575"/>
        <c:crosses val="autoZero"/>
        <c:auto val="1"/>
        <c:lblAlgn val="ctr"/>
        <c:lblOffset val="100"/>
      </c:catAx>
      <c:valAx>
        <c:axId val="16575"/>
        <c:scaling>
          <c:orientation val="minMax"/>
        </c:scaling>
        <c:delete val="1"/>
        <c:axPos val="l"/>
        <c:majorTickMark val="none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crossAx val="27132"/>
        <c:crossesAt val="0"/>
      </c:valAx>
      <c:spPr>
        <a:noFill/>
        <a:ln>
          <a:noFill/>
        </a:ln>
      </c:spPr>
    </c:plotArea>
    <c:plotVisOnly val="1"/>
  </c:chart>
  <c:spPr>
    <a:ln w="31680">
      <a:solidFill>
        <a:srgbClr val="333399"/>
      </a:solidFill>
      <a:round/>
    </a:ln>
  </c:spPr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barChart>
        <c:barDir val="col"/>
        <c:grouping val="clustered"/>
        <c:ser>
          <c:idx val="0"/>
          <c:order val="0"/>
          <c:spPr>
            <a:solidFill>
              <a:srgbClr val="a50021"/>
            </a:solidFill>
            <a:ln w="12600">
              <a:solidFill>
                <a:srgbClr val="bbe0e3"/>
              </a:solidFill>
              <a:round/>
            </a:ln>
          </c:spPr>
          <c:cat>
            <c:strRef>
              <c:f>categories</c:f>
              <c:strCache>
                <c:ptCount val="5"/>
                <c:pt idx="0">
                  <c:v>La prima volta</c:v>
                </c:pt>
                <c:pt idx="1">
                  <c:v>Raramente</c:v>
                </c:pt>
                <c:pt idx="2">
                  <c:v>Tutti i giorni</c:v>
                </c:pt>
                <c:pt idx="3">
                  <c:v>Un giorno alla settimana</c:v>
                </c:pt>
                <c:pt idx="4">
                  <c:v>Una volta ogni due settimane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5"/>
                <c:pt idx="0">
                  <c:v>5</c:v>
                </c:pt>
                <c:pt idx="1">
                  <c:v>99</c:v>
                </c:pt>
                <c:pt idx="2">
                  <c:v>369</c:v>
                </c:pt>
                <c:pt idx="3">
                  <c:v>440</c:v>
                </c:pt>
                <c:pt idx="4">
                  <c:v>142</c:v>
                </c:pt>
              </c:numCache>
            </c:numRef>
          </c:val>
        </c:ser>
        <c:gapWidth val="72"/>
        <c:axId val="29111"/>
        <c:axId val="23193"/>
      </c:barChart>
      <c:catAx>
        <c:axId val="29111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ln w="9360">
            <a:solidFill>
              <a:srgbClr val="d9d9d9"/>
            </a:solidFill>
            <a:round/>
          </a:ln>
        </c:spPr>
        <c:crossAx val="23193"/>
        <c:crosses val="autoZero"/>
        <c:auto val="1"/>
        <c:lblAlgn val="ctr"/>
        <c:lblOffset val="100"/>
      </c:catAx>
      <c:valAx>
        <c:axId val="23193"/>
        <c:scaling>
          <c:orientation val="minMax"/>
          <c:max val="450"/>
        </c:scaling>
        <c:delete val="0"/>
        <c:axPos val="l"/>
        <c:majorTickMark val="none"/>
        <c:minorTickMark val="none"/>
        <c:tickLblPos val="nextTo"/>
        <c:spPr>
          <a:ln w="9360">
            <a:noFill/>
          </a:ln>
        </c:spPr>
        <c:crossAx val="29111"/>
        <c:crossesAt val="0"/>
      </c:valAx>
      <c:spPr>
        <a:noFill/>
        <a:ln>
          <a:noFill/>
        </a:ln>
      </c:spPr>
    </c:plotArea>
    <c:plotVisOnly val="1"/>
  </c:chart>
  <c:spPr>
    <a:noFill/>
    <a:ln w="28440">
      <a:solidFill>
        <a:srgbClr val="a50021"/>
      </a:solidFill>
      <a:round/>
    </a:ln>
  </c:spPr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pieChart>
        <c:varyColors val="1"/>
        <c:ser>
          <c:idx val="0"/>
          <c:order val="0"/>
          <c:spPr>
            <a:solidFill>
              <a:srgbClr val="bbe0e3"/>
            </a:solidFill>
            <a:ln>
              <a:noFill/>
            </a:ln>
          </c:spPr>
          <c:explosion val="0"/>
          <c:dPt>
            <c:idx val="0"/>
            <c:spPr>
              <a:solidFill>
                <a:srgbClr val="bbe0e3"/>
              </a:solidFill>
              <a:ln w="19080">
                <a:solidFill>
                  <a:srgbClr val="ffffff"/>
                </a:solidFill>
                <a:round/>
              </a:ln>
            </c:spPr>
          </c:dPt>
          <c:dPt>
            <c:idx val="1"/>
            <c:spPr>
              <a:solidFill>
                <a:srgbClr val="333399"/>
              </a:solidFill>
              <a:ln w="19080">
                <a:solidFill>
                  <a:srgbClr val="ffffff"/>
                </a:solidFill>
                <a:round/>
              </a:ln>
            </c:spPr>
          </c:dPt>
          <c:dPt>
            <c:idx val="2"/>
            <c:spPr>
              <a:solidFill>
                <a:srgbClr val="d1d1f0"/>
              </a:solidFill>
              <a:ln w="19080">
                <a:noFill/>
              </a:ln>
            </c:spPr>
          </c:dPt>
          <c:dPt>
            <c:idx val="3"/>
            <c:spPr>
              <a:solidFill>
                <a:srgbClr val="000000"/>
              </a:solidFill>
              <a:ln w="19080">
                <a:solidFill>
                  <a:srgbClr val="ffffff"/>
                </a:solidFill>
                <a:round/>
              </a:ln>
            </c:spPr>
          </c:dPt>
          <c:dLbls>
            <c:showLegendKey val="0"/>
            <c:showVal val="0"/>
            <c:showCatName val="0"/>
            <c:showSerName val="0"/>
            <c:showPercent val="0"/>
          </c:dLbls>
          <c:cat>
            <c:strRef>
              <c:f>categories</c:f>
              <c:strCache>
                <c:ptCount val="4"/>
                <c:pt idx="0">
                  <c:v>Contanti</c:v>
                </c:pt>
                <c:pt idx="1">
                  <c:v>Bancomat</c:v>
                </c:pt>
                <c:pt idx="2">
                  <c:v>Carta di credito</c:v>
                </c:pt>
                <c:pt idx="3">
                  <c:v>Smartphone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4"/>
                <c:pt idx="0">
                  <c:v>47.6</c:v>
                </c:pt>
                <c:pt idx="1">
                  <c:v>44.8</c:v>
                </c:pt>
                <c:pt idx="2">
                  <c:v>3.5</c:v>
                </c:pt>
                <c:pt idx="3">
                  <c:v>3.7</c:v>
                </c:pt>
              </c:numCache>
            </c:numRef>
          </c:val>
        </c:ser>
        <c:firstSliceAng val="0"/>
      </c:pieChart>
      <c:spPr>
        <a:noFill/>
        <a:ln>
          <a:noFill/>
        </a:ln>
      </c:spPr>
    </c:plotArea>
    <c:legend>
      <c:legendPos val="r"/>
      <c:overlay val="0"/>
      <c:spPr>
        <a:noFill/>
        <a:ln>
          <a:noFill/>
        </a:ln>
      </c:spPr>
    </c:legend>
    <c:plotVisOnly val="1"/>
  </c:chart>
  <c:spPr>
    <a:noFill/>
    <a:ln>
      <a:noFill/>
    </a:ln>
  </c:spPr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barChart>
        <c:barDir val="col"/>
        <c:grouping val="clustered"/>
        <c:ser>
          <c:idx val="0"/>
          <c:order val="0"/>
          <c:tx>
            <c:strRef>
              <c:f>label 1</c:f>
              <c:strCache>
                <c:ptCount val="1"/>
                <c:pt idx="0">
                  <c:v>si</c:v>
                </c:pt>
              </c:strCache>
            </c:strRef>
          </c:tx>
          <c:spPr>
            <a:solidFill>
              <a:srgbClr val="2d2d87"/>
            </a:solidFill>
            <a:ln>
              <a:noFill/>
            </a:ln>
          </c:spPr>
          <c:cat>
            <c:strRef>
              <c:f>label 0</c:f>
              <c:strCache>
                <c:ptCount val="1"/>
                <c:pt idx="0">
                  <c:v>1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"/>
                <c:pt idx="0">
                  <c:v>543</c:v>
                </c:pt>
              </c:numCache>
            </c:numRef>
          </c:val>
        </c:ser>
        <c:ser>
          <c:idx val="1"/>
          <c:order val="1"/>
          <c:tx>
            <c:strRef>
              <c:f>label 2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8b8bb7"/>
            </a:solidFill>
            <a:ln>
              <a:noFill/>
            </a:ln>
          </c:spPr>
          <c:cat>
            <c:strRef>
              <c:f>label 0</c:f>
              <c:strCache>
                <c:ptCount val="1"/>
                <c:pt idx="0">
                  <c:v>1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1"/>
                <c:pt idx="0">
                  <c:v>486</c:v>
                </c:pt>
              </c:numCache>
            </c:numRef>
          </c:val>
        </c:ser>
        <c:ser>
          <c:idx val="2"/>
          <c:order val="2"/>
          <c:spPr>
            <a:solidFill>
              <a:srgbClr val="333399"/>
            </a:solidFill>
            <a:ln>
              <a:noFill/>
            </a:ln>
          </c:spPr>
          <c:cat>
            <c:strRef>
              <c:f>label 0</c:f>
              <c:strCache>
                <c:ptCount val="1"/>
                <c:pt idx="0">
                  <c:v>1</c:v>
                </c:pt>
              </c:strCache>
            </c:strRef>
          </c:cat>
        </c:ser>
        <c:gapWidth val="80"/>
        <c:overlap val="25"/>
        <c:axId val="7905"/>
        <c:axId val="17395"/>
      </c:barChart>
      <c:catAx>
        <c:axId val="7905"/>
        <c:scaling>
          <c:orientation val="minMax"/>
        </c:scaling>
        <c:delete val="1"/>
        <c:axPos val="b"/>
        <c:majorTickMark val="none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crossAx val="17395"/>
        <c:crosses val="autoZero"/>
        <c:auto val="1"/>
        <c:lblAlgn val="ctr"/>
        <c:lblOffset val="100"/>
      </c:catAx>
      <c:valAx>
        <c:axId val="17395"/>
        <c:scaling>
          <c:orientation val="minMax"/>
          <c:max val="600"/>
        </c:scaling>
        <c:delete val="0"/>
        <c:axPos val="l"/>
        <c:majorGridlines>
          <c:spPr>
            <a:ln w="9360">
              <a:solidFill>
                <a:srgbClr val="f2f2f2"/>
              </a:solidFill>
              <a:round/>
            </a:ln>
          </c:spPr>
        </c:majorGridlines>
        <c:majorTickMark val="none"/>
        <c:minorTickMark val="none"/>
        <c:tickLblPos val="nextTo"/>
        <c:spPr>
          <a:ln w="9360">
            <a:noFill/>
          </a:ln>
        </c:spPr>
        <c:crossAx val="7905"/>
        <c:crossesAt val="0"/>
      </c:valAx>
      <c:spPr>
        <a:noFill/>
        <a:ln>
          <a:noFill/>
        </a:ln>
      </c:spPr>
    </c:plotArea>
    <c:legend>
      <c:legendPos val="b"/>
      <c:overlay val="0"/>
      <c:spPr>
        <a:noFill/>
        <a:ln>
          <a:noFill/>
        </a:ln>
      </c:spPr>
    </c:legend>
    <c:plotVisOnly val="1"/>
  </c:chart>
  <c:spPr>
    <a:noFill/>
    <a:ln w="38160">
      <a:solidFill>
        <a:srgbClr val="a50021"/>
      </a:solidFill>
      <a:round/>
    </a:ln>
  </c:spPr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barChart>
        <c:barDir val="col"/>
        <c:grouping val="clustered"/>
        <c:ser>
          <c:idx val="0"/>
          <c:order val="0"/>
          <c:tx>
            <c:strRef>
              <c:f>label 1</c:f>
              <c:strCache>
                <c:ptCount val="1"/>
                <c:pt idx="0">
                  <c:v>Media ponderata</c:v>
                </c:pt>
              </c:strCache>
            </c:strRef>
          </c:tx>
          <c:spPr>
            <a:solidFill>
              <a:srgbClr val="bbe0e3"/>
            </a:solidFill>
            <a:ln>
              <a:noFill/>
            </a:ln>
          </c:spPr>
          <c:cat>
            <c:strRef>
              <c:f>categories</c:f>
              <c:strCache>
                <c:ptCount val="5"/>
                <c:pt idx="0">
                  <c:v>TOTALE</c:v>
                </c:pt>
                <c:pt idx="1">
                  <c:v>Residente</c:v>
                </c:pt>
                <c:pt idx="2">
                  <c:v>Fedele</c:v>
                </c:pt>
                <c:pt idx="3">
                  <c:v>Salesi</c:v>
                </c:pt>
                <c:pt idx="4">
                  <c:v>Digitale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5"/>
                <c:pt idx="0">
                  <c:v>4.15195071868583</c:v>
                </c:pt>
                <c:pt idx="1">
                  <c:v>4.2487684729064</c:v>
                </c:pt>
                <c:pt idx="2">
                  <c:v>3.69565217391304</c:v>
                </c:pt>
                <c:pt idx="3">
                  <c:v>4.06818181818182</c:v>
                </c:pt>
                <c:pt idx="4">
                  <c:v>4.27702702702703</c:v>
                </c:pt>
              </c:numCache>
            </c:numRef>
          </c:val>
        </c:ser>
        <c:gapWidth val="50"/>
        <c:axId val="29416"/>
        <c:axId val="28599"/>
      </c:barChart>
      <c:catAx>
        <c:axId val="29416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ln w="9360">
            <a:solidFill>
              <a:srgbClr val="d9d9d9"/>
            </a:solidFill>
            <a:round/>
          </a:ln>
        </c:spPr>
        <c:crossAx val="28599"/>
        <c:crosses val="autoZero"/>
        <c:auto val="1"/>
        <c:lblAlgn val="ctr"/>
        <c:lblOffset val="100"/>
      </c:catAx>
      <c:valAx>
        <c:axId val="28599"/>
        <c:scaling>
          <c:orientation val="minMax"/>
          <c:min val="3"/>
        </c:scaling>
        <c:delete val="0"/>
        <c:axPos val="l"/>
        <c:majorGridlines>
          <c:spPr>
            <a:ln w="9360">
              <a:solidFill>
                <a:srgbClr val="d9d9d9"/>
              </a:solidFill>
              <a:round/>
            </a:ln>
          </c:spPr>
        </c:majorGridlines>
        <c:majorTickMark val="none"/>
        <c:minorTickMark val="none"/>
        <c:tickLblPos val="nextTo"/>
        <c:spPr>
          <a:ln w="9360">
            <a:noFill/>
          </a:ln>
        </c:spPr>
        <c:crossAx val="29416"/>
        <c:crossesAt val="0"/>
        <c:majorUnit val="0.3"/>
      </c:valAx>
      <c:spPr>
        <a:solidFill>
          <a:srgbClr val="ffffff"/>
        </a:solidFill>
        <a:ln w="12600">
          <a:solidFill>
            <a:srgbClr val="333399"/>
          </a:solidFill>
          <a:round/>
        </a:ln>
      </c:spPr>
    </c:plotArea>
    <c:plotVisOnly val="1"/>
  </c:chart>
  <c:spPr>
    <a:solidFill>
      <a:srgbClr val="f2f2f2"/>
    </a:solidFill>
    <a:ln w="12600">
      <a:solidFill>
        <a:srgbClr val="333399"/>
      </a:solidFill>
      <a:round/>
    </a:ln>
  </c:spPr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barChart>
        <c:barDir val="col"/>
        <c:grouping val="clustered"/>
        <c:ser>
          <c:idx val="0"/>
          <c:order val="0"/>
          <c:spPr>
            <a:solidFill>
              <a:srgbClr val="bbe0e3"/>
            </a:solidFill>
            <a:ln>
              <a:noFill/>
            </a:ln>
          </c:spPr>
          <c:cat>
            <c:strRef>
              <c:f>categories</c:f>
              <c:strCache>
                <c:ptCount val="5"/>
                <c:pt idx="0">
                  <c:v>Totale</c:v>
                </c:pt>
                <c:pt idx="1">
                  <c:v>Residente</c:v>
                </c:pt>
                <c:pt idx="2">
                  <c:v>Fedele</c:v>
                </c:pt>
                <c:pt idx="3">
                  <c:v>Salesi</c:v>
                </c:pt>
                <c:pt idx="4">
                  <c:v>Digitale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5"/>
                <c:pt idx="0">
                  <c:v>3.66603053435114</c:v>
                </c:pt>
                <c:pt idx="1">
                  <c:v>3.96852300242131</c:v>
                </c:pt>
                <c:pt idx="2">
                  <c:v>3.3875</c:v>
                </c:pt>
                <c:pt idx="3">
                  <c:v>3.60683760683761</c:v>
                </c:pt>
                <c:pt idx="4">
                  <c:v>3.76138433515483</c:v>
                </c:pt>
              </c:numCache>
            </c:numRef>
          </c:val>
        </c:ser>
        <c:gapWidth val="79"/>
        <c:axId val="28592"/>
        <c:axId val="4678"/>
      </c:barChart>
      <c:catAx>
        <c:axId val="28592"/>
        <c:scaling>
          <c:orientation val="minMax"/>
        </c:scaling>
        <c:delete val="1"/>
        <c:axPos val="b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crossAx val="4678"/>
        <c:crossesAt val="0"/>
        <c:auto val="1"/>
        <c:lblAlgn val="ctr"/>
        <c:lblOffset val="100"/>
      </c:catAx>
      <c:valAx>
        <c:axId val="4678"/>
        <c:scaling>
          <c:orientation val="minMax"/>
        </c:scaling>
        <c:delete val="1"/>
        <c:axPos val="l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crossAx val="28592"/>
        <c:crossesAt val="0"/>
      </c:valAx>
      <c:spPr>
        <a:noFill/>
        <a:ln>
          <a:solidFill>
            <a:srgbClr val="262673"/>
          </a:solidFill>
        </a:ln>
      </c:spPr>
    </c:plotArea>
    <c:plotVisOnly val="1"/>
  </c:chart>
  <c:spPr>
    <a:noFill/>
    <a:ln w="28440">
      <a:solidFill>
        <a:srgbClr val="a50021"/>
      </a:solidFill>
      <a:round/>
    </a:ln>
  </c:spPr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>
                <a:solidFill>
                  <a:srgbClr val="595959"/>
                </a:solidFill>
                <a:latin typeface="Tahoma"/>
              </a:rPr>
              <a:t>Soddisfazione totale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label 1</c:f>
              <c:strCache>
                <c:ptCount val="1"/>
                <c:pt idx="0">
                  <c:v>Totale</c:v>
                </c:pt>
              </c:strCache>
            </c:strRef>
          </c:tx>
          <c:spPr>
            <a:ln>
              <a:noFill/>
            </a:ln>
          </c:spPr>
          <c:cat>
            <c:strRef>
              <c:f>categories</c:f>
              <c:strCache>
                <c:ptCount val="5"/>
                <c:pt idx="0">
                  <c:v>Rilascio permessi</c:v>
                </c:pt>
                <c:pt idx="1">
                  <c:v>Cortesia Personale</c:v>
                </c:pt>
                <c:pt idx="2">
                  <c:v>Servizio complessivo</c:v>
                </c:pt>
                <c:pt idx="3">
                  <c:v>Accessibilità - parcometri</c:v>
                </c:pt>
                <c:pt idx="4">
                  <c:v>Accessibilità - tempo parcheggio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5"/>
                <c:pt idx="0">
                  <c:v>4.15195071868583</c:v>
                </c:pt>
                <c:pt idx="1">
                  <c:v>3.875</c:v>
                </c:pt>
                <c:pt idx="2">
                  <c:v>3.66603053435114</c:v>
                </c:pt>
                <c:pt idx="3">
                  <c:v>2.95711500974659</c:v>
                </c:pt>
                <c:pt idx="4">
                  <c:v>2.60056925996205</c:v>
                </c:pt>
              </c:numCache>
            </c:numRef>
          </c:val>
        </c:ser>
        <c:gapWidth val="41"/>
        <c:axId val="29174"/>
        <c:axId val="12220"/>
      </c:barChart>
      <c:catAx>
        <c:axId val="29174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ln w="9360">
            <a:noFill/>
          </a:ln>
        </c:spPr>
        <c:crossAx val="12220"/>
        <c:crosses val="autoZero"/>
        <c:auto val="1"/>
        <c:lblAlgn val="ctr"/>
        <c:lblOffset val="100"/>
      </c:catAx>
      <c:valAx>
        <c:axId val="12220"/>
        <c:scaling>
          <c:orientation val="minMax"/>
        </c:scaling>
        <c:delete val="1"/>
        <c:axPos val="l"/>
        <c:majorTickMark val="none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crossAx val="29174"/>
        <c:crossesAt val="0"/>
        <c:majorUnit val="1.5"/>
      </c:valAx>
      <c:spPr>
        <a:noFill/>
        <a:ln>
          <a:noFill/>
        </a:ln>
      </c:spPr>
    </c:plotArea>
    <c:plotVisOnly val="1"/>
  </c:chart>
  <c:spPr>
    <a:ln w="28440">
      <a:solidFill>
        <a:srgbClr val="72bfc5"/>
      </a:solidFill>
      <a:round/>
    </a:ln>
  </c:spPr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>
                <a:solidFill>
                  <a:srgbClr val="595959"/>
                </a:solidFill>
                <a:latin typeface="Tahoma"/>
              </a:rPr>
              <a:t>Soddisfazione "Residente"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spPr>
            <a:ln>
              <a:noFill/>
            </a:ln>
          </c:spPr>
          <c:cat>
            <c:strRef>
              <c:f>categories</c:f>
              <c:strCache>
                <c:ptCount val="5"/>
                <c:pt idx="0">
                  <c:v>Rilascio permessi</c:v>
                </c:pt>
                <c:pt idx="1">
                  <c:v>Cortesia Personale</c:v>
                </c:pt>
                <c:pt idx="2">
                  <c:v>Servizio complessivo</c:v>
                </c:pt>
                <c:pt idx="3">
                  <c:v>Accessibilità - parcometri</c:v>
                </c:pt>
                <c:pt idx="4">
                  <c:v>Accessibilità - tempo parcheggio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5"/>
                <c:pt idx="0">
                  <c:v>4.15195071868583</c:v>
                </c:pt>
                <c:pt idx="1">
                  <c:v>3.875</c:v>
                </c:pt>
                <c:pt idx="2">
                  <c:v>3.66603053435114</c:v>
                </c:pt>
                <c:pt idx="3">
                  <c:v>2.95711500974659</c:v>
                </c:pt>
                <c:pt idx="4">
                  <c:v>2.60056925996205</c:v>
                </c:pt>
              </c:numCache>
            </c:numRef>
          </c:val>
        </c:ser>
        <c:ser>
          <c:idx val="1"/>
          <c:order val="1"/>
          <c:spPr>
            <a:ln>
              <a:noFill/>
            </a:ln>
          </c:spPr>
          <c:cat>
            <c:strRef>
              <c:f>categories</c:f>
              <c:strCache>
                <c:ptCount val="5"/>
                <c:pt idx="0">
                  <c:v>Rilascio permessi</c:v>
                </c:pt>
                <c:pt idx="1">
                  <c:v>Cortesia Personale</c:v>
                </c:pt>
                <c:pt idx="2">
                  <c:v>Servizio complessivo</c:v>
                </c:pt>
                <c:pt idx="3">
                  <c:v>Accessibilità - parcometri</c:v>
                </c:pt>
                <c:pt idx="4">
                  <c:v>Accessibilità - tempo parcheggio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5"/>
                <c:pt idx="0">
                  <c:v>4.2487684729064</c:v>
                </c:pt>
                <c:pt idx="1">
                  <c:v>4.31380753138075</c:v>
                </c:pt>
                <c:pt idx="2">
                  <c:v>3.96852300242131</c:v>
                </c:pt>
                <c:pt idx="3">
                  <c:v>3.16502463054187</c:v>
                </c:pt>
                <c:pt idx="4">
                  <c:v>2.52542372881356</c:v>
                </c:pt>
              </c:numCache>
            </c:numRef>
          </c:val>
        </c:ser>
        <c:gapWidth val="41"/>
        <c:axId val="1621"/>
        <c:axId val="8057"/>
      </c:barChart>
      <c:catAx>
        <c:axId val="1621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ln w="9360">
            <a:noFill/>
          </a:ln>
        </c:spPr>
        <c:crossAx val="8057"/>
        <c:crosses val="autoZero"/>
        <c:auto val="1"/>
        <c:lblAlgn val="ctr"/>
        <c:lblOffset val="100"/>
      </c:catAx>
      <c:valAx>
        <c:axId val="8057"/>
        <c:scaling>
          <c:orientation val="minMax"/>
        </c:scaling>
        <c:delete val="1"/>
        <c:axPos val="l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crossAx val="1621"/>
        <c:crossesAt val="0"/>
      </c:valAx>
      <c:spPr>
        <a:noFill/>
        <a:ln>
          <a:noFill/>
        </a:ln>
      </c:spPr>
    </c:plotArea>
    <c:plotVisOnly val="1"/>
  </c:chart>
  <c:spPr>
    <a:ln w="31680">
      <a:solidFill>
        <a:srgbClr val="333399"/>
      </a:solidFill>
      <a:round/>
    </a:ln>
  </c:spPr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>
                <a:solidFill>
                  <a:srgbClr val="595959"/>
                </a:solidFill>
                <a:latin typeface="Tahoma"/>
              </a:rPr>
              <a:t>Soddisfazione "Fedele"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spPr>
            <a:ln>
              <a:noFill/>
            </a:ln>
          </c:spPr>
          <c:cat>
            <c:strRef>
              <c:f>categories</c:f>
              <c:strCache>
                <c:ptCount val="5"/>
                <c:pt idx="0">
                  <c:v>Rilascio permessi</c:v>
                </c:pt>
                <c:pt idx="1">
                  <c:v>Cortesia Personale</c:v>
                </c:pt>
                <c:pt idx="2">
                  <c:v>Servizio complessivo</c:v>
                </c:pt>
                <c:pt idx="3">
                  <c:v>Accessibilità - parcometri</c:v>
                </c:pt>
                <c:pt idx="4">
                  <c:v>Accessibilità - tempo parcheggio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5"/>
                <c:pt idx="0">
                  <c:v>4.15195071868583</c:v>
                </c:pt>
                <c:pt idx="1">
                  <c:v>3.875</c:v>
                </c:pt>
                <c:pt idx="2">
                  <c:v>3.66603053435114</c:v>
                </c:pt>
                <c:pt idx="3">
                  <c:v>2.95711500974659</c:v>
                </c:pt>
                <c:pt idx="4">
                  <c:v>2.60056925996205</c:v>
                </c:pt>
              </c:numCache>
            </c:numRef>
          </c:val>
        </c:ser>
        <c:ser>
          <c:idx val="1"/>
          <c:order val="1"/>
          <c:spPr>
            <a:solidFill>
              <a:srgbClr val="ff0000"/>
            </a:solidFill>
            <a:ln>
              <a:noFill/>
            </a:ln>
          </c:spPr>
          <c:cat>
            <c:strRef>
              <c:f>categories</c:f>
              <c:strCache>
                <c:ptCount val="5"/>
                <c:pt idx="0">
                  <c:v>Rilascio permessi</c:v>
                </c:pt>
                <c:pt idx="1">
                  <c:v>Cortesia Personale</c:v>
                </c:pt>
                <c:pt idx="2">
                  <c:v>Servizio complessivo</c:v>
                </c:pt>
                <c:pt idx="3">
                  <c:v>Accessibilità - parcometri</c:v>
                </c:pt>
                <c:pt idx="4">
                  <c:v>Accessibilità - tempo parcheggio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5"/>
                <c:pt idx="0">
                  <c:v>3.69565217391304</c:v>
                </c:pt>
                <c:pt idx="1">
                  <c:v>3.48148148148148</c:v>
                </c:pt>
                <c:pt idx="2">
                  <c:v>3.3875</c:v>
                </c:pt>
                <c:pt idx="3">
                  <c:v>2.71612903225807</c:v>
                </c:pt>
                <c:pt idx="4">
                  <c:v>2.7375</c:v>
                </c:pt>
              </c:numCache>
            </c:numRef>
          </c:val>
        </c:ser>
        <c:gapWidth val="41"/>
        <c:axId val="22324"/>
        <c:axId val="22720"/>
      </c:barChart>
      <c:catAx>
        <c:axId val="22324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ln w="9360">
            <a:noFill/>
          </a:ln>
        </c:spPr>
        <c:crossAx val="22720"/>
        <c:crosses val="autoZero"/>
        <c:auto val="1"/>
        <c:lblAlgn val="ctr"/>
        <c:lblOffset val="100"/>
      </c:catAx>
      <c:valAx>
        <c:axId val="22720"/>
        <c:scaling>
          <c:orientation val="minMax"/>
        </c:scaling>
        <c:delete val="1"/>
        <c:axPos val="l"/>
        <c:majorTickMark val="none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crossAx val="22324"/>
        <c:crossesAt val="0"/>
      </c:valAx>
      <c:spPr>
        <a:noFill/>
        <a:ln>
          <a:noFill/>
        </a:ln>
      </c:spPr>
    </c:plotArea>
    <c:plotVisOnly val="1"/>
  </c:chart>
  <c:spPr>
    <a:ln w="31680">
      <a:solidFill>
        <a:srgbClr val="333399"/>
      </a:solidFill>
      <a:round/>
    </a:ln>
  </c:spPr>
</c:chartSpace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4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r>
              <a:rPr lang="it-IT" sz="2000">
                <a:latin typeface="Arial"/>
              </a:rPr>
              <a:t>Fate clic per modificare il formato delle note</a:t>
            </a:r>
            <a:endParaRPr/>
          </a:p>
        </p:txBody>
      </p:sp>
      <p:sp>
        <p:nvSpPr>
          <p:cNvPr id="131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r>
              <a:rPr lang="it-IT" sz="1400">
                <a:latin typeface="Times New Roman"/>
              </a:rPr>
              <a:t>&lt;intestazione&gt;</a:t>
            </a:r>
            <a:endParaRPr/>
          </a:p>
        </p:txBody>
      </p:sp>
      <p:sp>
        <p:nvSpPr>
          <p:cNvPr id="132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lang="it-IT" sz="1400">
                <a:latin typeface="Times New Roman"/>
              </a:rPr>
              <a:t>&lt;data/ora&gt;</a:t>
            </a:r>
            <a:endParaRPr/>
          </a:p>
        </p:txBody>
      </p:sp>
      <p:sp>
        <p:nvSpPr>
          <p:cNvPr id="133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r>
              <a:rPr lang="it-IT" sz="1400">
                <a:latin typeface="Times New Roman"/>
              </a:rPr>
              <a:t>&lt;piè di pagina&gt;</a:t>
            </a:r>
            <a:endParaRPr/>
          </a:p>
        </p:txBody>
      </p:sp>
      <p:sp>
        <p:nvSpPr>
          <p:cNvPr id="134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A5DBB634-6424-4614-8B56-8A333F6DC5D7}" type="slidenum">
              <a:rPr lang="it-IT" sz="1400">
                <a:latin typeface="Times New Roman"/>
              </a:rPr>
              <a:t>&lt;numero&gt;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20.xml.rels><?xml version="1.0" encoding="UTF-8"?>
<Relationships xmlns="http://schemas.openxmlformats.org/package/2006/relationships"><Relationship Id="rId1" Type="http://schemas.openxmlformats.org/officeDocument/2006/relationships/slide" Target="../slides/slide20.xml"/><Relationship Id="rId2" Type="http://schemas.openxmlformats.org/officeDocument/2006/relationships/notesMaster" Target="../notesMasters/notesMaster1.xml"/>
</Relationships>
</file>

<file path=ppt/notesSlides/_rels/notesSlide29.xml.rels><?xml version="1.0" encoding="UTF-8"?>
<Relationships xmlns="http://schemas.openxmlformats.org/package/2006/relationships"><Relationship Id="rId1" Type="http://schemas.openxmlformats.org/officeDocument/2006/relationships/slide" Target="../slides/slide29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TextShape 1"/>
          <p:cNvSpPr txBox="1"/>
          <p:nvPr/>
        </p:nvSpPr>
        <p:spPr>
          <a:xfrm>
            <a:off x="3849840" y="9429840"/>
            <a:ext cx="2945880" cy="495000"/>
          </a:xfrm>
          <a:prstGeom prst="rect">
            <a:avLst/>
          </a:prstGeom>
        </p:spPr>
        <p:txBody>
          <a:bodyPr lIns="95400" rIns="95400" tIns="47880" bIns="47880" anchor="b"/>
          <a:p>
            <a:pPr>
              <a:lnSpc>
                <a:spcPct val="100000"/>
              </a:lnSpc>
            </a:pPr>
            <a:fld id="{44D6DDFF-A953-4A5D-8123-E3ACAD8307B7}" type="slidenum">
              <a:rPr lang="it-IT" sz="1300">
                <a:solidFill>
                  <a:srgbClr val="000000"/>
                </a:solidFill>
                <a:latin typeface="Arial"/>
                <a:ea typeface="ＭＳ Ｐゴシック"/>
              </a:rPr>
              <a:t>&lt;numero&gt;</a:t>
            </a:fld>
            <a:endParaRPr/>
          </a:p>
        </p:txBody>
      </p:sp>
      <p:sp>
        <p:nvSpPr>
          <p:cNvPr id="495" name="PlaceHolder 2"/>
          <p:cNvSpPr>
            <a:spLocks noGrp="1"/>
          </p:cNvSpPr>
          <p:nvPr>
            <p:ph type="body"/>
          </p:nvPr>
        </p:nvSpPr>
        <p:spPr>
          <a:xfrm>
            <a:off x="905040" y="6810480"/>
            <a:ext cx="4987080" cy="274320"/>
          </a:xfrm>
          <a:prstGeom prst="rect">
            <a:avLst/>
          </a:prstGeom>
        </p:spPr>
        <p:txBody>
          <a:bodyPr lIns="95400" rIns="95400" tIns="47880" bIns="47880"/>
          <a:p>
            <a:endParaRPr/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TextShape 1"/>
          <p:cNvSpPr txBox="1"/>
          <p:nvPr/>
        </p:nvSpPr>
        <p:spPr>
          <a:xfrm>
            <a:off x="3849840" y="9429840"/>
            <a:ext cx="2945880" cy="495000"/>
          </a:xfrm>
          <a:prstGeom prst="rect">
            <a:avLst/>
          </a:prstGeom>
        </p:spPr>
        <p:txBody>
          <a:bodyPr lIns="95400" rIns="95400" tIns="47880" bIns="47880" anchor="b"/>
          <a:p>
            <a:pPr>
              <a:lnSpc>
                <a:spcPct val="100000"/>
              </a:lnSpc>
            </a:pPr>
            <a:fld id="{FFD4A114-7BEF-4D1B-BA20-00CDD5D3B965}" type="slidenum">
              <a:rPr lang="it-IT" sz="1300">
                <a:solidFill>
                  <a:srgbClr val="000000"/>
                </a:solidFill>
                <a:latin typeface="Arial"/>
                <a:ea typeface="ＭＳ Ｐゴシック"/>
              </a:rPr>
              <a:t>&lt;numero&gt;</a:t>
            </a:fld>
            <a:endParaRPr/>
          </a:p>
        </p:txBody>
      </p:sp>
      <p:sp>
        <p:nvSpPr>
          <p:cNvPr id="491" name="PlaceHolder 2"/>
          <p:cNvSpPr>
            <a:spLocks noGrp="1"/>
          </p:cNvSpPr>
          <p:nvPr>
            <p:ph type="body"/>
          </p:nvPr>
        </p:nvSpPr>
        <p:spPr>
          <a:xfrm>
            <a:off x="905040" y="6810480"/>
            <a:ext cx="4987080" cy="274320"/>
          </a:xfrm>
          <a:prstGeom prst="rect">
            <a:avLst/>
          </a:prstGeom>
        </p:spPr>
        <p:txBody>
          <a:bodyPr lIns="95400" rIns="95400" tIns="47880" bIns="47880"/>
          <a:p>
            <a:endParaRPr/>
          </a:p>
        </p:txBody>
      </p:sp>
    </p:spTree>
  </p:cSld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TextShape 1"/>
          <p:cNvSpPr txBox="1"/>
          <p:nvPr/>
        </p:nvSpPr>
        <p:spPr>
          <a:xfrm>
            <a:off x="3849840" y="9429840"/>
            <a:ext cx="2945880" cy="495000"/>
          </a:xfrm>
          <a:prstGeom prst="rect">
            <a:avLst/>
          </a:prstGeom>
        </p:spPr>
        <p:txBody>
          <a:bodyPr lIns="95400" rIns="95400" tIns="47880" bIns="47880" anchor="b"/>
          <a:p>
            <a:pPr>
              <a:lnSpc>
                <a:spcPct val="100000"/>
              </a:lnSpc>
            </a:pPr>
            <a:fld id="{A7E89C7B-A1BC-4DAE-87B2-19E89122A0C6}" type="slidenum">
              <a:rPr lang="it-IT" sz="1300">
                <a:solidFill>
                  <a:srgbClr val="000000"/>
                </a:solidFill>
                <a:latin typeface="Arial"/>
                <a:ea typeface="ＭＳ Ｐゴシック"/>
              </a:rPr>
              <a:t>&lt;numero&gt;</a:t>
            </a:fld>
            <a:endParaRPr/>
          </a:p>
        </p:txBody>
      </p:sp>
      <p:sp>
        <p:nvSpPr>
          <p:cNvPr id="497" name="PlaceHolder 2"/>
          <p:cNvSpPr>
            <a:spLocks noGrp="1"/>
          </p:cNvSpPr>
          <p:nvPr>
            <p:ph type="body"/>
          </p:nvPr>
        </p:nvSpPr>
        <p:spPr>
          <a:xfrm>
            <a:off x="905040" y="6810480"/>
            <a:ext cx="4987080" cy="274320"/>
          </a:xfrm>
          <a:prstGeom prst="rect">
            <a:avLst/>
          </a:prstGeom>
        </p:spPr>
        <p:txBody>
          <a:bodyPr lIns="95400" rIns="95400" tIns="47880" bIns="47880"/>
          <a:p>
            <a:endParaRPr/>
          </a:p>
        </p:txBody>
      </p:sp>
    </p:spTree>
  </p:cSld>
</p:notes>
</file>

<file path=ppt/notesSlides/notesSlide2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TextShape 1"/>
          <p:cNvSpPr txBox="1"/>
          <p:nvPr/>
        </p:nvSpPr>
        <p:spPr>
          <a:xfrm>
            <a:off x="3849840" y="9429840"/>
            <a:ext cx="2945880" cy="495000"/>
          </a:xfrm>
          <a:prstGeom prst="rect">
            <a:avLst/>
          </a:prstGeom>
        </p:spPr>
        <p:txBody>
          <a:bodyPr lIns="95400" rIns="95400" tIns="47880" bIns="47880" anchor="b"/>
          <a:p>
            <a:pPr>
              <a:lnSpc>
                <a:spcPct val="100000"/>
              </a:lnSpc>
            </a:pPr>
            <a:fld id="{7632231C-00DE-42A4-8197-4EF750351E77}" type="slidenum">
              <a:rPr lang="it-IT" sz="1300">
                <a:solidFill>
                  <a:srgbClr val="000000"/>
                </a:solidFill>
                <a:latin typeface="Arial"/>
                <a:ea typeface="ＭＳ Ｐゴシック"/>
              </a:rPr>
              <a:t>&lt;numero&gt;</a:t>
            </a:fld>
            <a:endParaRPr/>
          </a:p>
        </p:txBody>
      </p:sp>
      <p:sp>
        <p:nvSpPr>
          <p:cNvPr id="499" name="PlaceHolder 2"/>
          <p:cNvSpPr>
            <a:spLocks noGrp="1"/>
          </p:cNvSpPr>
          <p:nvPr>
            <p:ph type="body"/>
          </p:nvPr>
        </p:nvSpPr>
        <p:spPr>
          <a:xfrm>
            <a:off x="905040" y="6810480"/>
            <a:ext cx="4987080" cy="274320"/>
          </a:xfrm>
          <a:prstGeom prst="rect">
            <a:avLst/>
          </a:prstGeom>
        </p:spPr>
        <p:txBody>
          <a:bodyPr lIns="95400" rIns="95400" tIns="47880" bIns="47880"/>
          <a:p>
            <a:endParaRPr/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TextShape 1"/>
          <p:cNvSpPr txBox="1"/>
          <p:nvPr/>
        </p:nvSpPr>
        <p:spPr>
          <a:xfrm>
            <a:off x="3849840" y="9429840"/>
            <a:ext cx="2945880" cy="495000"/>
          </a:xfrm>
          <a:prstGeom prst="rect">
            <a:avLst/>
          </a:prstGeom>
        </p:spPr>
        <p:txBody>
          <a:bodyPr lIns="95400" rIns="95400" tIns="47880" bIns="47880" anchor="b"/>
          <a:p>
            <a:pPr>
              <a:lnSpc>
                <a:spcPct val="100000"/>
              </a:lnSpc>
            </a:pPr>
            <a:fld id="{A277E392-1935-4AA7-A901-E7AF0AD15ED7}" type="slidenum">
              <a:rPr lang="it-IT" sz="1300">
                <a:solidFill>
                  <a:srgbClr val="000000"/>
                </a:solidFill>
                <a:latin typeface="Arial"/>
                <a:ea typeface="ＭＳ Ｐゴシック"/>
              </a:rPr>
              <a:t>&lt;numero&gt;</a:t>
            </a:fld>
            <a:endParaRPr/>
          </a:p>
        </p:txBody>
      </p:sp>
      <p:sp>
        <p:nvSpPr>
          <p:cNvPr id="493" name="PlaceHolder 2"/>
          <p:cNvSpPr>
            <a:spLocks noGrp="1"/>
          </p:cNvSpPr>
          <p:nvPr>
            <p:ph type="body"/>
          </p:nvPr>
        </p:nvSpPr>
        <p:spPr>
          <a:xfrm>
            <a:off x="905040" y="6810480"/>
            <a:ext cx="4987080" cy="274320"/>
          </a:xfrm>
          <a:prstGeom prst="rect">
            <a:avLst/>
          </a:prstGeom>
        </p:spPr>
        <p:txBody>
          <a:bodyPr lIns="95400" rIns="95400" tIns="47880" bIns="47880"/>
          <a:p>
            <a:endParaRPr/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Relationship Id="rId3" Type="http://schemas.openxmlformats.org/officeDocument/2006/relationships/image" Target="../media/image7.png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png"/><Relationship Id="rId3" Type="http://schemas.openxmlformats.org/officeDocument/2006/relationships/image" Target="../media/image10.png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6332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57200" y="1052640"/>
            <a:ext cx="8229240" cy="2419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57200" y="3702600"/>
            <a:ext cx="8229240" cy="2419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6332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457200" y="1052640"/>
            <a:ext cx="4015800" cy="2419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4674240" y="1052640"/>
            <a:ext cx="4015800" cy="2419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4674240" y="3702600"/>
            <a:ext cx="4015800" cy="2419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457200" y="3702600"/>
            <a:ext cx="4015800" cy="2419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6332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052640"/>
            <a:ext cx="8229240" cy="50731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457200" y="1052640"/>
            <a:ext cx="8229240" cy="50731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41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1392480" y="1052640"/>
            <a:ext cx="6358320" cy="5073120"/>
          </a:xfrm>
          <a:prstGeom prst="rect">
            <a:avLst/>
          </a:prstGeom>
          <a:ln>
            <a:noFill/>
          </a:ln>
        </p:spPr>
      </p:pic>
      <p:pic>
        <p:nvPicPr>
          <p:cNvPr id="42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1392480" y="1052640"/>
            <a:ext cx="6358320" cy="507312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6332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4" name="PlaceHolder 2"/>
          <p:cNvSpPr>
            <a:spLocks noGrp="1"/>
          </p:cNvSpPr>
          <p:nvPr>
            <p:ph type="subTitle"/>
          </p:nvPr>
        </p:nvSpPr>
        <p:spPr>
          <a:xfrm>
            <a:off x="457200" y="1052640"/>
            <a:ext cx="8229240" cy="50734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6332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052640"/>
            <a:ext cx="8229240" cy="50731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6332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052640"/>
            <a:ext cx="4015800" cy="50731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052640"/>
            <a:ext cx="4015800" cy="50731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6332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2935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6332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052640"/>
            <a:ext cx="4015800" cy="2419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57200" y="3702600"/>
            <a:ext cx="4015800" cy="2419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4674240" y="1052640"/>
            <a:ext cx="4015800" cy="50731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6332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457200" y="1052640"/>
            <a:ext cx="8229240" cy="50734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6332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457200" y="1052640"/>
            <a:ext cx="4015800" cy="50731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674240" y="1052640"/>
            <a:ext cx="4015800" cy="2419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4674240" y="3702600"/>
            <a:ext cx="4015800" cy="2419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6332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052640"/>
            <a:ext cx="4015800" cy="2419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4240" y="1052640"/>
            <a:ext cx="4015800" cy="2419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57200" y="3702600"/>
            <a:ext cx="8229240" cy="2419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6332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457200" y="1052640"/>
            <a:ext cx="8229240" cy="2419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457200" y="3702600"/>
            <a:ext cx="8229240" cy="2419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6332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457200" y="1052640"/>
            <a:ext cx="4015800" cy="2419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4674240" y="1052640"/>
            <a:ext cx="4015800" cy="2419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0" name="PlaceHolder 4"/>
          <p:cNvSpPr>
            <a:spLocks noGrp="1"/>
          </p:cNvSpPr>
          <p:nvPr>
            <p:ph type="body"/>
          </p:nvPr>
        </p:nvSpPr>
        <p:spPr>
          <a:xfrm>
            <a:off x="4674240" y="3702600"/>
            <a:ext cx="4015800" cy="2419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1" name="PlaceHolder 5"/>
          <p:cNvSpPr>
            <a:spLocks noGrp="1"/>
          </p:cNvSpPr>
          <p:nvPr>
            <p:ph type="body"/>
          </p:nvPr>
        </p:nvSpPr>
        <p:spPr>
          <a:xfrm>
            <a:off x="457200" y="3702600"/>
            <a:ext cx="4015800" cy="2419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6332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457200" y="1052640"/>
            <a:ext cx="8229240" cy="50731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457200" y="1052640"/>
            <a:ext cx="8229240" cy="50731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85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1392480" y="1052640"/>
            <a:ext cx="6358320" cy="5073120"/>
          </a:xfrm>
          <a:prstGeom prst="rect">
            <a:avLst/>
          </a:prstGeom>
          <a:ln>
            <a:noFill/>
          </a:ln>
        </p:spPr>
      </p:pic>
      <p:pic>
        <p:nvPicPr>
          <p:cNvPr id="86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1392480" y="1052640"/>
            <a:ext cx="6358320" cy="507312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6332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97" name="PlaceHolder 2"/>
          <p:cNvSpPr>
            <a:spLocks noGrp="1"/>
          </p:cNvSpPr>
          <p:nvPr>
            <p:ph type="subTitle"/>
          </p:nvPr>
        </p:nvSpPr>
        <p:spPr>
          <a:xfrm>
            <a:off x="457200" y="1052640"/>
            <a:ext cx="8229240" cy="50734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6332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457200" y="1052640"/>
            <a:ext cx="8229240" cy="50731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6332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457200" y="1052640"/>
            <a:ext cx="4015800" cy="50731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4674240" y="1052640"/>
            <a:ext cx="4015800" cy="50731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6332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6332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052640"/>
            <a:ext cx="8229240" cy="50731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2935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6332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457200" y="1052640"/>
            <a:ext cx="4015800" cy="2419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457200" y="3702600"/>
            <a:ext cx="4015800" cy="2419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4674240" y="1052640"/>
            <a:ext cx="4015800" cy="50731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6332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457200" y="1052640"/>
            <a:ext cx="4015800" cy="50731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4674240" y="1052640"/>
            <a:ext cx="4015800" cy="2419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2" name="PlaceHolder 4"/>
          <p:cNvSpPr>
            <a:spLocks noGrp="1"/>
          </p:cNvSpPr>
          <p:nvPr>
            <p:ph type="body"/>
          </p:nvPr>
        </p:nvSpPr>
        <p:spPr>
          <a:xfrm>
            <a:off x="4674240" y="3702600"/>
            <a:ext cx="4015800" cy="2419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6332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457200" y="1052640"/>
            <a:ext cx="4015800" cy="2419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4674240" y="1052640"/>
            <a:ext cx="4015800" cy="2419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6" name="PlaceHolder 4"/>
          <p:cNvSpPr>
            <a:spLocks noGrp="1"/>
          </p:cNvSpPr>
          <p:nvPr>
            <p:ph type="body"/>
          </p:nvPr>
        </p:nvSpPr>
        <p:spPr>
          <a:xfrm>
            <a:off x="457200" y="3702600"/>
            <a:ext cx="8229240" cy="2419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6332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457200" y="1052640"/>
            <a:ext cx="8229240" cy="2419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9" name="PlaceHolder 3"/>
          <p:cNvSpPr>
            <a:spLocks noGrp="1"/>
          </p:cNvSpPr>
          <p:nvPr>
            <p:ph type="body"/>
          </p:nvPr>
        </p:nvSpPr>
        <p:spPr>
          <a:xfrm>
            <a:off x="457200" y="3702600"/>
            <a:ext cx="8229240" cy="2419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6332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457200" y="1052640"/>
            <a:ext cx="4015800" cy="2419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4674240" y="1052640"/>
            <a:ext cx="4015800" cy="2419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23" name="PlaceHolder 4"/>
          <p:cNvSpPr>
            <a:spLocks noGrp="1"/>
          </p:cNvSpPr>
          <p:nvPr>
            <p:ph type="body"/>
          </p:nvPr>
        </p:nvSpPr>
        <p:spPr>
          <a:xfrm>
            <a:off x="4674240" y="3702600"/>
            <a:ext cx="4015800" cy="2419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24" name="PlaceHolder 5"/>
          <p:cNvSpPr>
            <a:spLocks noGrp="1"/>
          </p:cNvSpPr>
          <p:nvPr>
            <p:ph type="body"/>
          </p:nvPr>
        </p:nvSpPr>
        <p:spPr>
          <a:xfrm>
            <a:off x="457200" y="3702600"/>
            <a:ext cx="4015800" cy="2419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6332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457200" y="1052640"/>
            <a:ext cx="8229240" cy="50731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457200" y="1052640"/>
            <a:ext cx="8229240" cy="50731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128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1392480" y="1052640"/>
            <a:ext cx="6358320" cy="5073120"/>
          </a:xfrm>
          <a:prstGeom prst="rect">
            <a:avLst/>
          </a:prstGeom>
          <a:ln>
            <a:noFill/>
          </a:ln>
        </p:spPr>
      </p:pic>
      <p:pic>
        <p:nvPicPr>
          <p:cNvPr id="129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1392480" y="1052640"/>
            <a:ext cx="6358320" cy="507312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6332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457200" y="1052640"/>
            <a:ext cx="4015800" cy="50731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4674240" y="1052640"/>
            <a:ext cx="4015800" cy="50731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6332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2935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6332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052640"/>
            <a:ext cx="4015800" cy="2419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57200" y="3702600"/>
            <a:ext cx="4015800" cy="2419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1052640"/>
            <a:ext cx="4015800" cy="50731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6332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052640"/>
            <a:ext cx="4015800" cy="50731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052640"/>
            <a:ext cx="4015800" cy="2419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674240" y="3702600"/>
            <a:ext cx="4015800" cy="2419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6332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052640"/>
            <a:ext cx="4015800" cy="2419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052640"/>
            <a:ext cx="4015800" cy="2419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3702600"/>
            <a:ext cx="8229240" cy="2419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8.jpe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0" y="6172200"/>
            <a:ext cx="9143640" cy="68544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193cd3"/>
              </a:gs>
            </a:gsLst>
            <a:lin ang="0"/>
          </a:gradFill>
          <a:ln>
            <a:noFill/>
          </a:ln>
        </p:spPr>
      </p:sp>
      <p:sp>
        <p:nvSpPr>
          <p:cNvPr id="1" name="CustomShape 2"/>
          <p:cNvSpPr/>
          <p:nvPr/>
        </p:nvSpPr>
        <p:spPr>
          <a:xfrm>
            <a:off x="380880" y="6095880"/>
            <a:ext cx="8762760" cy="75960"/>
          </a:xfrm>
          <a:prstGeom prst="rect">
            <a:avLst/>
          </a:prstGeom>
          <a:gradFill>
            <a:gsLst>
              <a:gs pos="0">
                <a:srgbClr val="990000"/>
              </a:gs>
              <a:gs pos="100000">
                <a:srgbClr val="ffffff"/>
              </a:gs>
            </a:gsLst>
            <a:lin ang="0"/>
          </a:gradFill>
          <a:ln>
            <a:noFill/>
          </a:ln>
        </p:spPr>
      </p:sp>
      <p:sp>
        <p:nvSpPr>
          <p:cNvPr id="2" name="CustomShape 3"/>
          <p:cNvSpPr/>
          <p:nvPr/>
        </p:nvSpPr>
        <p:spPr>
          <a:xfrm rot="16200000">
            <a:off x="-2628720" y="3009960"/>
            <a:ext cx="6095520" cy="7596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990000"/>
              </a:gs>
            </a:gsLst>
            <a:lin ang="5400000"/>
          </a:gradFill>
          <a:ln>
            <a:noFill/>
          </a:ln>
        </p:spPr>
      </p:sp>
      <p:sp>
        <p:nvSpPr>
          <p:cNvPr id="3" name="CustomShape 4"/>
          <p:cNvSpPr/>
          <p:nvPr/>
        </p:nvSpPr>
        <p:spPr>
          <a:xfrm>
            <a:off x="1219320" y="6553080"/>
            <a:ext cx="6248160" cy="228240"/>
          </a:xfrm>
          <a:prstGeom prst="rect">
            <a:avLst/>
          </a:prstGeom>
          <a:noFill/>
          <a:ln>
            <a:noFill/>
          </a:ln>
        </p:spPr>
      </p:sp>
      <p:sp>
        <p:nvSpPr>
          <p:cNvPr id="4" name="CustomShape 5"/>
          <p:cNvSpPr/>
          <p:nvPr/>
        </p:nvSpPr>
        <p:spPr>
          <a:xfrm flipV="1">
            <a:off x="379440" y="837000"/>
            <a:ext cx="8762760" cy="7596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990000"/>
              </a:gs>
            </a:gsLst>
            <a:lin ang="0"/>
          </a:gradFill>
          <a:ln>
            <a:noFill/>
          </a:ln>
        </p:spPr>
      </p:sp>
      <p:pic>
        <p:nvPicPr>
          <p:cNvPr id="5" name="Immagine 9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79200" y="22320"/>
            <a:ext cx="1212480" cy="1296720"/>
          </a:xfrm>
          <a:prstGeom prst="rect">
            <a:avLst/>
          </a:prstGeom>
          <a:ln>
            <a:noFill/>
          </a:ln>
        </p:spPr>
      </p:pic>
      <p:sp>
        <p:nvSpPr>
          <p:cNvPr id="6" name="PlaceHolder 6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it-IT" sz="3200">
                <a:solidFill>
                  <a:srgbClr val="333399"/>
                </a:solidFill>
                <a:latin typeface="Tahoma"/>
                <a:ea typeface="ＭＳ Ｐゴシック"/>
              </a:rPr>
              <a:t>Fate clic per modificare il formato del testo del titoloFare clic per modificare lo stile del titolo</a:t>
            </a:r>
            <a:endParaRPr/>
          </a:p>
        </p:txBody>
      </p:sp>
      <p:sp>
        <p:nvSpPr>
          <p:cNvPr id="7" name="PlaceHolder 7"/>
          <p:cNvSpPr>
            <a:spLocks noGrp="1"/>
          </p:cNvSpPr>
          <p:nvPr>
            <p:ph type="sldNum"/>
          </p:nvPr>
        </p:nvSpPr>
        <p:spPr>
          <a:xfrm>
            <a:off x="0" y="6613560"/>
            <a:ext cx="533160" cy="24408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fld id="{0ECEC83E-CC55-45EB-BE45-2355F473CA50}" type="slidenum">
              <a:rPr b="1" lang="it-IT" sz="1400">
                <a:solidFill>
                  <a:srgbClr val="990000"/>
                </a:solidFill>
                <a:latin typeface="Arial"/>
                <a:ea typeface="ＭＳ Ｐゴシック"/>
              </a:rPr>
              <a:t>&lt;numero&gt;</a:t>
            </a:fld>
            <a:endParaRPr/>
          </a:p>
        </p:txBody>
      </p:sp>
      <p:sp>
        <p:nvSpPr>
          <p:cNvPr id="8" name="PlaceHolder 8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it-IT" sz="3200">
                <a:latin typeface="Tahoma"/>
              </a:rPr>
              <a:t>Fate clic per modificare il formato del testo della struttura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it-IT" sz="2400">
                <a:latin typeface="Tahoma"/>
              </a:rPr>
              <a:t>Secondo livello struttura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it-IT" sz="2000">
                <a:latin typeface="Tahoma"/>
              </a:rPr>
              <a:t>Terzo livello struttura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it-IT" sz="2000">
                <a:latin typeface="Tahoma"/>
              </a:rPr>
              <a:t>Quarto livello struttura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it-IT" sz="2000">
                <a:latin typeface="Tahoma"/>
              </a:rPr>
              <a:t>Quinto livello struttura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it-IT" sz="2000">
                <a:latin typeface="Tahoma"/>
              </a:rPr>
              <a:t>Sesto livello struttura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it-IT" sz="2000">
                <a:latin typeface="Tahoma"/>
              </a:rPr>
              <a:t>Settimo livello struttura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CustomShape 1"/>
          <p:cNvSpPr/>
          <p:nvPr/>
        </p:nvSpPr>
        <p:spPr>
          <a:xfrm>
            <a:off x="0" y="6172200"/>
            <a:ext cx="9143640" cy="68544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193cd3"/>
              </a:gs>
            </a:gsLst>
            <a:lin ang="0"/>
          </a:gradFill>
          <a:ln>
            <a:noFill/>
          </a:ln>
        </p:spPr>
      </p:sp>
      <p:sp>
        <p:nvSpPr>
          <p:cNvPr id="44" name="CustomShape 2"/>
          <p:cNvSpPr/>
          <p:nvPr/>
        </p:nvSpPr>
        <p:spPr>
          <a:xfrm>
            <a:off x="380880" y="6095880"/>
            <a:ext cx="8762760" cy="75960"/>
          </a:xfrm>
          <a:prstGeom prst="rect">
            <a:avLst/>
          </a:prstGeom>
          <a:gradFill>
            <a:gsLst>
              <a:gs pos="0">
                <a:srgbClr val="990000"/>
              </a:gs>
              <a:gs pos="100000">
                <a:srgbClr val="ffffff"/>
              </a:gs>
            </a:gsLst>
            <a:lin ang="0"/>
          </a:gradFill>
          <a:ln>
            <a:noFill/>
          </a:ln>
        </p:spPr>
      </p:sp>
      <p:sp>
        <p:nvSpPr>
          <p:cNvPr id="45" name="CustomShape 3"/>
          <p:cNvSpPr/>
          <p:nvPr/>
        </p:nvSpPr>
        <p:spPr>
          <a:xfrm rot="16200000">
            <a:off x="-2628720" y="3009960"/>
            <a:ext cx="6095520" cy="7596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990000"/>
              </a:gs>
            </a:gsLst>
            <a:lin ang="5400000"/>
          </a:gradFill>
          <a:ln>
            <a:noFill/>
          </a:ln>
        </p:spPr>
      </p:sp>
      <p:sp>
        <p:nvSpPr>
          <p:cNvPr id="46" name="CustomShape 4"/>
          <p:cNvSpPr/>
          <p:nvPr/>
        </p:nvSpPr>
        <p:spPr>
          <a:xfrm>
            <a:off x="1219320" y="6553080"/>
            <a:ext cx="6248160" cy="228240"/>
          </a:xfrm>
          <a:prstGeom prst="rect">
            <a:avLst/>
          </a:prstGeom>
          <a:noFill/>
          <a:ln>
            <a:noFill/>
          </a:ln>
        </p:spPr>
      </p:sp>
      <p:sp>
        <p:nvSpPr>
          <p:cNvPr id="47" name="CustomShape 5"/>
          <p:cNvSpPr/>
          <p:nvPr/>
        </p:nvSpPr>
        <p:spPr>
          <a:xfrm flipV="1">
            <a:off x="379440" y="837000"/>
            <a:ext cx="8762760" cy="7596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990000"/>
              </a:gs>
            </a:gsLst>
            <a:lin ang="0"/>
          </a:gradFill>
          <a:ln>
            <a:noFill/>
          </a:ln>
        </p:spPr>
      </p:sp>
      <p:pic>
        <p:nvPicPr>
          <p:cNvPr id="48" name="Immagine 9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8489880" y="115920"/>
            <a:ext cx="545760" cy="583920"/>
          </a:xfrm>
          <a:prstGeom prst="rect">
            <a:avLst/>
          </a:prstGeom>
          <a:ln>
            <a:noFill/>
          </a:ln>
        </p:spPr>
      </p:pic>
      <p:sp>
        <p:nvSpPr>
          <p:cNvPr id="49" name="PlaceHolder 6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63288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it-IT" sz="3200">
                <a:solidFill>
                  <a:srgbClr val="333399"/>
                </a:solidFill>
                <a:latin typeface="Tahoma"/>
                <a:ea typeface="ＭＳ Ｐゴシック"/>
              </a:rPr>
              <a:t>Fate clic per modificare il formato del testo del titoloFare clic per modificare lo stile del titolo</a:t>
            </a:r>
            <a:endParaRPr/>
          </a:p>
        </p:txBody>
      </p:sp>
      <p:sp>
        <p:nvSpPr>
          <p:cNvPr id="50" name="PlaceHolder 7"/>
          <p:cNvSpPr>
            <a:spLocks noGrp="1"/>
          </p:cNvSpPr>
          <p:nvPr>
            <p:ph type="body"/>
          </p:nvPr>
        </p:nvSpPr>
        <p:spPr>
          <a:xfrm>
            <a:off x="457200" y="1052640"/>
            <a:ext cx="8229240" cy="5073120"/>
          </a:xfrm>
          <a:prstGeom prst="rect">
            <a:avLst/>
          </a:prstGeom>
        </p:spPr>
        <p:txBody>
          <a:bodyPr/>
          <a:p>
            <a:pPr>
              <a:buSzPct val="45000"/>
              <a:buFont typeface="StarSymbol"/>
              <a:buChar char=""/>
            </a:pPr>
            <a:r>
              <a:rPr lang="it-IT" sz="3200">
                <a:solidFill>
                  <a:srgbClr val="333399"/>
                </a:solidFill>
                <a:latin typeface="Tahoma"/>
                <a:ea typeface="ＭＳ Ｐゴシック"/>
              </a:rPr>
              <a:t>Fate clic per modificare il formato del testo della struttura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it-IT" sz="3200">
                <a:solidFill>
                  <a:srgbClr val="333399"/>
                </a:solidFill>
                <a:latin typeface="Tahoma"/>
                <a:ea typeface="ＭＳ Ｐゴシック"/>
              </a:rPr>
              <a:t>Secondo livello struttura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it-IT" sz="3200">
                <a:solidFill>
                  <a:srgbClr val="333399"/>
                </a:solidFill>
                <a:latin typeface="Tahoma"/>
                <a:ea typeface="ＭＳ Ｐゴシック"/>
              </a:rPr>
              <a:t>Terzo livello struttura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it-IT" sz="3200">
                <a:solidFill>
                  <a:srgbClr val="333399"/>
                </a:solidFill>
                <a:latin typeface="Tahoma"/>
                <a:ea typeface="ＭＳ Ｐゴシック"/>
              </a:rPr>
              <a:t>Quarto livello struttura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it-IT" sz="3200">
                <a:solidFill>
                  <a:srgbClr val="333399"/>
                </a:solidFill>
                <a:latin typeface="Tahoma"/>
                <a:ea typeface="ＭＳ Ｐゴシック"/>
              </a:rPr>
              <a:t>Quinto livello struttura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it-IT" sz="3200">
                <a:solidFill>
                  <a:srgbClr val="333399"/>
                </a:solidFill>
                <a:latin typeface="Tahoma"/>
                <a:ea typeface="ＭＳ Ｐゴシック"/>
              </a:rPr>
              <a:t>Sesto livello struttura</a:t>
            </a:r>
            <a:endParaRPr/>
          </a:p>
          <a:p>
            <a:pPr>
              <a:lnSpc>
                <a:spcPct val="100000"/>
              </a:lnSpc>
              <a:buFont typeface="StarSymbol"/>
              <a:buChar char=""/>
            </a:pPr>
            <a:r>
              <a:rPr lang="it-IT" sz="3200">
                <a:solidFill>
                  <a:srgbClr val="333399"/>
                </a:solidFill>
                <a:latin typeface="Tahoma"/>
                <a:ea typeface="ＭＳ Ｐゴシック"/>
              </a:rPr>
              <a:t>Settimo livello strutturaFare clic per modificare stili del testo dello schema</a:t>
            </a:r>
            <a:endParaRPr/>
          </a:p>
          <a:p>
            <a:pPr lvl="1">
              <a:lnSpc>
                <a:spcPct val="100000"/>
              </a:lnSpc>
              <a:buFont typeface="StarSymbol"/>
              <a:buChar char=""/>
            </a:pPr>
            <a:r>
              <a:rPr lang="it-IT" sz="2800">
                <a:solidFill>
                  <a:srgbClr val="333399"/>
                </a:solidFill>
                <a:latin typeface="Tahoma"/>
                <a:ea typeface="ＭＳ Ｐゴシック"/>
              </a:rPr>
              <a:t>Secondo livello</a:t>
            </a:r>
            <a:endParaRPr/>
          </a:p>
          <a:p>
            <a:pPr lvl="2">
              <a:lnSpc>
                <a:spcPct val="100000"/>
              </a:lnSpc>
              <a:buFont typeface="StarSymbol"/>
              <a:buChar char=""/>
            </a:pPr>
            <a:r>
              <a:rPr lang="it-IT" sz="2400">
                <a:solidFill>
                  <a:srgbClr val="333399"/>
                </a:solidFill>
                <a:latin typeface="Tahoma"/>
                <a:ea typeface="ＭＳ Ｐゴシック"/>
              </a:rPr>
              <a:t>Terzo livello</a:t>
            </a:r>
            <a:endParaRPr/>
          </a:p>
          <a:p>
            <a:pPr lvl="3">
              <a:lnSpc>
                <a:spcPct val="100000"/>
              </a:lnSpc>
              <a:buFont typeface="StarSymbol"/>
              <a:buChar char=""/>
            </a:pPr>
            <a:r>
              <a:rPr lang="it-IT" sz="2000">
                <a:solidFill>
                  <a:srgbClr val="333399"/>
                </a:solidFill>
                <a:latin typeface="Tahoma"/>
                <a:ea typeface="ＭＳ Ｐゴシック"/>
              </a:rPr>
              <a:t>Quarto livello</a:t>
            </a:r>
            <a:endParaRPr/>
          </a:p>
          <a:p>
            <a:pPr lvl="4">
              <a:lnSpc>
                <a:spcPct val="100000"/>
              </a:lnSpc>
              <a:buFont typeface="StarSymbol"/>
              <a:buChar char="»"/>
            </a:pPr>
            <a:r>
              <a:rPr lang="it-IT" sz="2000">
                <a:solidFill>
                  <a:srgbClr val="333399"/>
                </a:solidFill>
                <a:latin typeface="Tahoma"/>
                <a:ea typeface="ＭＳ Ｐゴシック"/>
              </a:rPr>
              <a:t>Quinto livello</a:t>
            </a:r>
            <a:endParaRPr/>
          </a:p>
        </p:txBody>
      </p:sp>
      <p:sp>
        <p:nvSpPr>
          <p:cNvPr id="51" name="PlaceHolder 8"/>
          <p:cNvSpPr>
            <a:spLocks noGrp="1"/>
          </p:cNvSpPr>
          <p:nvPr>
            <p:ph type="sldNum"/>
          </p:nvPr>
        </p:nvSpPr>
        <p:spPr>
          <a:xfrm>
            <a:off x="0" y="6613560"/>
            <a:ext cx="533160" cy="24408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fld id="{5BF4E809-2D97-48A5-A458-39F5655E9B45}" type="slidenum">
              <a:rPr lang="it-IT" sz="1050">
                <a:solidFill>
                  <a:srgbClr val="990000"/>
                </a:solidFill>
                <a:latin typeface="Arial"/>
                <a:ea typeface="ＭＳ Ｐゴシック"/>
              </a:rPr>
              <a:t>&lt;numero&gt;</a:t>
            </a:fld>
            <a:endParaRPr/>
          </a:p>
        </p:txBody>
      </p:sp>
      <p:pic>
        <p:nvPicPr>
          <p:cNvPr id="52" name="Immagine 6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8048160" y="6386760"/>
            <a:ext cx="883440" cy="304920"/>
          </a:xfrm>
          <a:prstGeom prst="rect">
            <a:avLst/>
          </a:prstGeom>
          <a:ln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CustomShape 1"/>
          <p:cNvSpPr/>
          <p:nvPr/>
        </p:nvSpPr>
        <p:spPr>
          <a:xfrm>
            <a:off x="0" y="6172200"/>
            <a:ext cx="9143640" cy="68544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193cd3"/>
              </a:gs>
            </a:gsLst>
            <a:lin ang="0"/>
          </a:gradFill>
          <a:ln>
            <a:noFill/>
          </a:ln>
        </p:spPr>
      </p:sp>
      <p:sp>
        <p:nvSpPr>
          <p:cNvPr id="88" name="CustomShape 2"/>
          <p:cNvSpPr/>
          <p:nvPr/>
        </p:nvSpPr>
        <p:spPr>
          <a:xfrm>
            <a:off x="380880" y="6095880"/>
            <a:ext cx="8762760" cy="75960"/>
          </a:xfrm>
          <a:prstGeom prst="rect">
            <a:avLst/>
          </a:prstGeom>
          <a:gradFill>
            <a:gsLst>
              <a:gs pos="0">
                <a:srgbClr val="990000"/>
              </a:gs>
              <a:gs pos="100000">
                <a:srgbClr val="ffffff"/>
              </a:gs>
            </a:gsLst>
            <a:lin ang="0"/>
          </a:gradFill>
          <a:ln>
            <a:noFill/>
          </a:ln>
        </p:spPr>
      </p:sp>
      <p:sp>
        <p:nvSpPr>
          <p:cNvPr id="89" name="CustomShape 3"/>
          <p:cNvSpPr/>
          <p:nvPr/>
        </p:nvSpPr>
        <p:spPr>
          <a:xfrm rot="16200000">
            <a:off x="-2628720" y="3009960"/>
            <a:ext cx="6095520" cy="7596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990000"/>
              </a:gs>
            </a:gsLst>
            <a:lin ang="5400000"/>
          </a:gradFill>
          <a:ln>
            <a:noFill/>
          </a:ln>
        </p:spPr>
      </p:sp>
      <p:sp>
        <p:nvSpPr>
          <p:cNvPr id="90" name="CustomShape 4"/>
          <p:cNvSpPr/>
          <p:nvPr/>
        </p:nvSpPr>
        <p:spPr>
          <a:xfrm>
            <a:off x="1219320" y="6553080"/>
            <a:ext cx="6248160" cy="228240"/>
          </a:xfrm>
          <a:prstGeom prst="rect">
            <a:avLst/>
          </a:prstGeom>
          <a:noFill/>
          <a:ln>
            <a:noFill/>
          </a:ln>
        </p:spPr>
      </p:sp>
      <p:sp>
        <p:nvSpPr>
          <p:cNvPr id="91" name="CustomShape 5"/>
          <p:cNvSpPr/>
          <p:nvPr/>
        </p:nvSpPr>
        <p:spPr>
          <a:xfrm flipV="1">
            <a:off x="379440" y="837000"/>
            <a:ext cx="8762760" cy="7596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990000"/>
              </a:gs>
            </a:gsLst>
            <a:lin ang="0"/>
          </a:gradFill>
          <a:ln>
            <a:noFill/>
          </a:ln>
        </p:spPr>
      </p:sp>
      <p:pic>
        <p:nvPicPr>
          <p:cNvPr id="92" name="Immagine 9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8489880" y="115920"/>
            <a:ext cx="545760" cy="583920"/>
          </a:xfrm>
          <a:prstGeom prst="rect">
            <a:avLst/>
          </a:prstGeom>
          <a:ln>
            <a:noFill/>
          </a:ln>
        </p:spPr>
      </p:pic>
      <p:sp>
        <p:nvSpPr>
          <p:cNvPr id="93" name="PlaceHolder 6"/>
          <p:cNvSpPr>
            <a:spLocks noGrp="1"/>
          </p:cNvSpPr>
          <p:nvPr>
            <p:ph type="sldNum"/>
          </p:nvPr>
        </p:nvSpPr>
        <p:spPr>
          <a:xfrm>
            <a:off x="0" y="6613560"/>
            <a:ext cx="533160" cy="24408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fld id="{5FAE99BB-33DF-4B0F-A28A-A94833F663FD}" type="slidenum">
              <a:rPr b="1" lang="it-IT" sz="1400">
                <a:solidFill>
                  <a:srgbClr val="990000"/>
                </a:solidFill>
                <a:latin typeface="Arial"/>
                <a:ea typeface="ＭＳ Ｐゴシック"/>
              </a:rPr>
              <a:t>&lt;numero&gt;</a:t>
            </a:fld>
            <a:endParaRPr/>
          </a:p>
        </p:txBody>
      </p:sp>
      <p:sp>
        <p:nvSpPr>
          <p:cNvPr id="94" name="PlaceHolder 7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lang="it-IT" sz="3200">
                <a:latin typeface="Arial"/>
              </a:rPr>
              <a:t>Fate clic per modificare il formato del testo del titolo</a:t>
            </a:r>
            <a:endParaRPr/>
          </a:p>
        </p:txBody>
      </p:sp>
      <p:sp>
        <p:nvSpPr>
          <p:cNvPr id="95" name="PlaceHolder 8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it-IT" sz="3200">
                <a:latin typeface="Tahoma"/>
              </a:rPr>
              <a:t>Fate clic per modificare il formato del testo della struttura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it-IT" sz="2400">
                <a:latin typeface="Tahoma"/>
              </a:rPr>
              <a:t>Secondo livello struttura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it-IT" sz="2000">
                <a:latin typeface="Tahoma"/>
              </a:rPr>
              <a:t>Terzo livello struttura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it-IT" sz="2000">
                <a:latin typeface="Tahoma"/>
              </a:rPr>
              <a:t>Quarto livello struttura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it-IT" sz="2000">
                <a:latin typeface="Tahoma"/>
              </a:rPr>
              <a:t>Quinto livello struttura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it-IT" sz="2000">
                <a:latin typeface="Tahoma"/>
              </a:rPr>
              <a:t>Sesto livello struttura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it-IT" sz="2000">
                <a:latin typeface="Tahoma"/>
              </a:rPr>
              <a:t>Settimo livello struttura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image" Target="../media/image12.jpeg"/><Relationship Id="rId3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jpeg"/><Relationship Id="rId3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image" Target="../media/image18.jpeg"/><Relationship Id="rId3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chart" Target="../charts/chart3.xml"/><Relationship Id="rId2" Type="http://schemas.openxmlformats.org/officeDocument/2006/relationships/chart" Target="../charts/chart4.xml"/><Relationship Id="rId3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image" Target="../media/image20.png"/><Relationship Id="rId3" Type="http://schemas.openxmlformats.org/officeDocument/2006/relationships/image" Target="../media/image21.jpeg"/><Relationship Id="rId4" Type="http://schemas.openxmlformats.org/officeDocument/2006/relationships/image" Target="../media/image22.png"/><Relationship Id="rId5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image" Target="../media/image24.jpeg"/><Relationship Id="rId3" Type="http://schemas.openxmlformats.org/officeDocument/2006/relationships/image" Target="../media/image25.jpe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0.jpeg"/><Relationship Id="rId9" Type="http://schemas.openxmlformats.org/officeDocument/2006/relationships/image" Target="../media/image31.jpeg"/><Relationship Id="rId10" Type="http://schemas.openxmlformats.org/officeDocument/2006/relationships/image" Target="../media/image32.png"/><Relationship Id="rId11" Type="http://schemas.openxmlformats.org/officeDocument/2006/relationships/image" Target="../media/image33.png"/><Relationship Id="rId12" Type="http://schemas.openxmlformats.org/officeDocument/2006/relationships/image" Target="../media/image34.png"/><Relationship Id="rId13" Type="http://schemas.openxmlformats.org/officeDocument/2006/relationships/image" Target="../media/image35.png"/><Relationship Id="rId14" Type="http://schemas.openxmlformats.org/officeDocument/2006/relationships/image" Target="../media/image36.jpeg"/><Relationship Id="rId15" Type="http://schemas.openxmlformats.org/officeDocument/2006/relationships/image" Target="../media/image37.jpeg"/><Relationship Id="rId16" Type="http://schemas.openxmlformats.org/officeDocument/2006/relationships/image" Target="../media/image38.png"/><Relationship Id="rId17" Type="http://schemas.openxmlformats.org/officeDocument/2006/relationships/image" Target="../media/image39.png"/><Relationship Id="rId18" Type="http://schemas.openxmlformats.org/officeDocument/2006/relationships/image" Target="../media/image40.png"/><Relationship Id="rId19" Type="http://schemas.openxmlformats.org/officeDocument/2006/relationships/image" Target="../media/image41.png"/><Relationship Id="rId20" Type="http://schemas.openxmlformats.org/officeDocument/2006/relationships/image" Target="../media/image42.jpeg"/><Relationship Id="rId21" Type="http://schemas.openxmlformats.org/officeDocument/2006/relationships/image" Target="../media/image43.jpe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image" Target="../media/image46.png"/><Relationship Id="rId25" Type="http://schemas.openxmlformats.org/officeDocument/2006/relationships/image" Target="../media/image47.png"/><Relationship Id="rId26" Type="http://schemas.openxmlformats.org/officeDocument/2006/relationships/image" Target="../media/image48.jpeg"/><Relationship Id="rId27" Type="http://schemas.openxmlformats.org/officeDocument/2006/relationships/image" Target="../media/image49.jpeg"/><Relationship Id="rId28" Type="http://schemas.openxmlformats.org/officeDocument/2006/relationships/image" Target="../media/image50.png"/><Relationship Id="rId29" Type="http://schemas.openxmlformats.org/officeDocument/2006/relationships/image" Target="../media/image51.png"/><Relationship Id="rId30" Type="http://schemas.openxmlformats.org/officeDocument/2006/relationships/image" Target="../media/image52.png"/><Relationship Id="rId31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53.jpeg"/><Relationship Id="rId2" Type="http://schemas.openxmlformats.org/officeDocument/2006/relationships/image" Target="../media/image54.jpeg"/><Relationship Id="rId3" Type="http://schemas.openxmlformats.org/officeDocument/2006/relationships/image" Target="../media/image55.jpeg"/><Relationship Id="rId4" Type="http://schemas.openxmlformats.org/officeDocument/2006/relationships/image" Target="../media/image56.jpeg"/><Relationship Id="rId5" Type="http://schemas.openxmlformats.org/officeDocument/2006/relationships/image" Target="../media/image57.jpeg"/><Relationship Id="rId6" Type="http://schemas.openxmlformats.org/officeDocument/2006/relationships/image" Target="../media/image58.jpeg"/><Relationship Id="rId7" Type="http://schemas.openxmlformats.org/officeDocument/2006/relationships/image" Target="../media/image59.jpeg"/><Relationship Id="rId8" Type="http://schemas.openxmlformats.org/officeDocument/2006/relationships/image" Target="../media/image60.jpeg"/><Relationship Id="rId9" Type="http://schemas.openxmlformats.org/officeDocument/2006/relationships/image" Target="../media/image61.jpeg"/><Relationship Id="rId10" Type="http://schemas.openxmlformats.org/officeDocument/2006/relationships/image" Target="../media/image62.jpeg"/><Relationship Id="rId11" Type="http://schemas.openxmlformats.org/officeDocument/2006/relationships/image" Target="../media/image63.jpeg"/><Relationship Id="rId12" Type="http://schemas.openxmlformats.org/officeDocument/2006/relationships/image" Target="../media/image64.jpeg"/><Relationship Id="rId13" Type="http://schemas.openxmlformats.org/officeDocument/2006/relationships/image" Target="../media/image65.jpeg"/><Relationship Id="rId14" Type="http://schemas.openxmlformats.org/officeDocument/2006/relationships/image" Target="../media/image66.jpeg"/><Relationship Id="rId15" Type="http://schemas.openxmlformats.org/officeDocument/2006/relationships/image" Target="../media/image67.jpeg"/><Relationship Id="rId16" Type="http://schemas.openxmlformats.org/officeDocument/2006/relationships/image" Target="../media/image68.jpeg"/><Relationship Id="rId17" Type="http://schemas.openxmlformats.org/officeDocument/2006/relationships/image" Target="../media/image69.jpeg"/><Relationship Id="rId18" Type="http://schemas.openxmlformats.org/officeDocument/2006/relationships/image" Target="../media/image70.jpeg"/><Relationship Id="rId19" Type="http://schemas.openxmlformats.org/officeDocument/2006/relationships/image" Target="../media/image71.jpeg"/><Relationship Id="rId20" Type="http://schemas.openxmlformats.org/officeDocument/2006/relationships/image" Target="../media/image72.jpeg"/><Relationship Id="rId21" Type="http://schemas.openxmlformats.org/officeDocument/2006/relationships/image" Target="../media/image73.jpeg"/><Relationship Id="rId22" Type="http://schemas.openxmlformats.org/officeDocument/2006/relationships/image" Target="../media/image74.jpeg"/><Relationship Id="rId23" Type="http://schemas.openxmlformats.org/officeDocument/2006/relationships/image" Target="../media/image75.jpeg"/><Relationship Id="rId24" Type="http://schemas.openxmlformats.org/officeDocument/2006/relationships/image" Target="../media/image76.jpeg"/><Relationship Id="rId25" Type="http://schemas.openxmlformats.org/officeDocument/2006/relationships/image" Target="../media/image77.jpeg"/><Relationship Id="rId26" Type="http://schemas.openxmlformats.org/officeDocument/2006/relationships/image" Target="../media/image78.jpeg"/><Relationship Id="rId27" Type="http://schemas.openxmlformats.org/officeDocument/2006/relationships/image" Target="../media/image79.jpeg"/><Relationship Id="rId28" Type="http://schemas.openxmlformats.org/officeDocument/2006/relationships/image" Target="../media/image80.jpeg"/><Relationship Id="rId29" Type="http://schemas.openxmlformats.org/officeDocument/2006/relationships/image" Target="../media/image81.jpeg"/><Relationship Id="rId30" Type="http://schemas.openxmlformats.org/officeDocument/2006/relationships/image" Target="../media/image82.jpeg"/><Relationship Id="rId31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83.png"/><Relationship Id="rId2" Type="http://schemas.openxmlformats.org/officeDocument/2006/relationships/slideLayout" Target="../slideLayouts/slideLayout25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84.png"/><Relationship Id="rId2" Type="http://schemas.openxmlformats.org/officeDocument/2006/relationships/image" Target="../media/image85.png"/><Relationship Id="rId3" Type="http://schemas.openxmlformats.org/officeDocument/2006/relationships/image" Target="../media/image86.png"/><Relationship Id="rId4" Type="http://schemas.openxmlformats.org/officeDocument/2006/relationships/image" Target="../media/image87.png"/><Relationship Id="rId5" Type="http://schemas.openxmlformats.org/officeDocument/2006/relationships/slideLayout" Target="../slideLayouts/slideLayout2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88.jpeg"/><Relationship Id="rId2" Type="http://schemas.openxmlformats.org/officeDocument/2006/relationships/image" Target="../media/image89.png"/><Relationship Id="rId3" Type="http://schemas.openxmlformats.org/officeDocument/2006/relationships/image" Target="../media/image90.jpeg"/><Relationship Id="rId4" Type="http://schemas.openxmlformats.org/officeDocument/2006/relationships/image" Target="../media/image91.png"/><Relationship Id="rId5" Type="http://schemas.openxmlformats.org/officeDocument/2006/relationships/image" Target="../media/image92.jpeg"/><Relationship Id="rId6" Type="http://schemas.openxmlformats.org/officeDocument/2006/relationships/image" Target="../media/image93.jpeg"/><Relationship Id="rId7" Type="http://schemas.openxmlformats.org/officeDocument/2006/relationships/image" Target="../media/image94.jpeg"/><Relationship Id="rId8" Type="http://schemas.openxmlformats.org/officeDocument/2006/relationships/image" Target="../media/image95.jpeg"/><Relationship Id="rId9" Type="http://schemas.openxmlformats.org/officeDocument/2006/relationships/image" Target="../media/image96.jpeg"/><Relationship Id="rId10" Type="http://schemas.openxmlformats.org/officeDocument/2006/relationships/image" Target="../media/image97.jpeg"/><Relationship Id="rId11" Type="http://schemas.openxmlformats.org/officeDocument/2006/relationships/image" Target="../media/image98.jpeg"/><Relationship Id="rId12" Type="http://schemas.openxmlformats.org/officeDocument/2006/relationships/image" Target="../media/image99.jpeg"/><Relationship Id="rId13" Type="http://schemas.openxmlformats.org/officeDocument/2006/relationships/image" Target="../media/image100.jpeg"/><Relationship Id="rId14" Type="http://schemas.openxmlformats.org/officeDocument/2006/relationships/image" Target="../media/image101.jpeg"/><Relationship Id="rId15" Type="http://schemas.openxmlformats.org/officeDocument/2006/relationships/image" Target="../media/image102.jpeg"/><Relationship Id="rId16" Type="http://schemas.openxmlformats.org/officeDocument/2006/relationships/image" Target="../media/image103.jpeg"/><Relationship Id="rId17" Type="http://schemas.openxmlformats.org/officeDocument/2006/relationships/image" Target="../media/image104.jpeg"/><Relationship Id="rId18" Type="http://schemas.openxmlformats.org/officeDocument/2006/relationships/image" Target="../media/image105.jpeg"/><Relationship Id="rId19" Type="http://schemas.openxmlformats.org/officeDocument/2006/relationships/image" Target="../media/image106.jpeg"/><Relationship Id="rId20" Type="http://schemas.openxmlformats.org/officeDocument/2006/relationships/image" Target="../media/image107.jpeg"/><Relationship Id="rId21" Type="http://schemas.openxmlformats.org/officeDocument/2006/relationships/image" Target="../media/image108.jpeg"/><Relationship Id="rId22" Type="http://schemas.openxmlformats.org/officeDocument/2006/relationships/image" Target="../media/image109.jpeg"/><Relationship Id="rId23" Type="http://schemas.openxmlformats.org/officeDocument/2006/relationships/image" Target="../media/image110.jpeg"/><Relationship Id="rId24" Type="http://schemas.openxmlformats.org/officeDocument/2006/relationships/image" Target="../media/image111.jpeg"/><Relationship Id="rId25" Type="http://schemas.openxmlformats.org/officeDocument/2006/relationships/image" Target="../media/image112.jpeg"/><Relationship Id="rId26" Type="http://schemas.openxmlformats.org/officeDocument/2006/relationships/image" Target="../media/image113.jpeg"/><Relationship Id="rId27" Type="http://schemas.openxmlformats.org/officeDocument/2006/relationships/image" Target="../media/image114.jpeg"/><Relationship Id="rId28" Type="http://schemas.openxmlformats.org/officeDocument/2006/relationships/image" Target="../media/image115.jpeg"/><Relationship Id="rId29" Type="http://schemas.openxmlformats.org/officeDocument/2006/relationships/image" Target="../media/image116.jpeg"/><Relationship Id="rId30" Type="http://schemas.openxmlformats.org/officeDocument/2006/relationships/image" Target="../media/image117.jpeg"/><Relationship Id="rId31" Type="http://schemas.openxmlformats.org/officeDocument/2006/relationships/image" Target="../media/image118.jpeg"/><Relationship Id="rId32" Type="http://schemas.openxmlformats.org/officeDocument/2006/relationships/image" Target="../media/image119.jpeg"/><Relationship Id="rId33" Type="http://schemas.openxmlformats.org/officeDocument/2006/relationships/image" Target="../media/image120.jpeg"/><Relationship Id="rId34" Type="http://schemas.openxmlformats.org/officeDocument/2006/relationships/image" Target="../media/image121.jpeg"/><Relationship Id="rId35" Type="http://schemas.openxmlformats.org/officeDocument/2006/relationships/image" Target="../media/image122.jpeg"/><Relationship Id="rId36" Type="http://schemas.openxmlformats.org/officeDocument/2006/relationships/image" Target="../media/image123.jpeg"/><Relationship Id="rId37" Type="http://schemas.openxmlformats.org/officeDocument/2006/relationships/image" Target="../media/image124.jpeg"/><Relationship Id="rId38" Type="http://schemas.openxmlformats.org/officeDocument/2006/relationships/image" Target="../media/image125.jpeg"/><Relationship Id="rId39" Type="http://schemas.openxmlformats.org/officeDocument/2006/relationships/image" Target="../media/image126.jpeg"/><Relationship Id="rId40" Type="http://schemas.openxmlformats.org/officeDocument/2006/relationships/image" Target="../media/image127.jpeg"/><Relationship Id="rId41" Type="http://schemas.openxmlformats.org/officeDocument/2006/relationships/image" Target="../media/image128.jpeg"/><Relationship Id="rId42" Type="http://schemas.openxmlformats.org/officeDocument/2006/relationships/image" Target="../media/image129.jpeg"/><Relationship Id="rId43" Type="http://schemas.openxmlformats.org/officeDocument/2006/relationships/image" Target="../media/image130.jpeg"/><Relationship Id="rId44" Type="http://schemas.openxmlformats.org/officeDocument/2006/relationships/image" Target="../media/image131.jpeg"/><Relationship Id="rId45" Type="http://schemas.openxmlformats.org/officeDocument/2006/relationships/image" Target="../media/image132.jpeg"/><Relationship Id="rId46" Type="http://schemas.openxmlformats.org/officeDocument/2006/relationships/image" Target="../media/image133.jpeg"/><Relationship Id="rId47" Type="http://schemas.openxmlformats.org/officeDocument/2006/relationships/image" Target="../media/image134.jpeg"/><Relationship Id="rId48" Type="http://schemas.openxmlformats.org/officeDocument/2006/relationships/image" Target="../media/image135.jpeg"/><Relationship Id="rId49" Type="http://schemas.openxmlformats.org/officeDocument/2006/relationships/image" Target="../media/image136.jpeg"/><Relationship Id="rId50" Type="http://schemas.openxmlformats.org/officeDocument/2006/relationships/image" Target="../media/image137.jpeg"/><Relationship Id="rId51" Type="http://schemas.openxmlformats.org/officeDocument/2006/relationships/image" Target="../media/image138.jpeg"/><Relationship Id="rId52" Type="http://schemas.openxmlformats.org/officeDocument/2006/relationships/image" Target="../media/image139.jpeg"/><Relationship Id="rId53" Type="http://schemas.openxmlformats.org/officeDocument/2006/relationships/image" Target="../media/image140.jpeg"/><Relationship Id="rId54" Type="http://schemas.openxmlformats.org/officeDocument/2006/relationships/image" Target="../media/image141.jpeg"/><Relationship Id="rId55" Type="http://schemas.openxmlformats.org/officeDocument/2006/relationships/image" Target="../media/image142.jpeg"/><Relationship Id="rId56" Type="http://schemas.openxmlformats.org/officeDocument/2006/relationships/image" Target="../media/image143.jpeg"/><Relationship Id="rId57" Type="http://schemas.openxmlformats.org/officeDocument/2006/relationships/image" Target="../media/image144.jpeg"/><Relationship Id="rId58" Type="http://schemas.openxmlformats.org/officeDocument/2006/relationships/image" Target="../media/image145.jpeg"/><Relationship Id="rId59" Type="http://schemas.openxmlformats.org/officeDocument/2006/relationships/image" Target="../media/image146.jpeg"/><Relationship Id="rId60" Type="http://schemas.openxmlformats.org/officeDocument/2006/relationships/image" Target="../media/image147.jpeg"/><Relationship Id="rId61" Type="http://schemas.openxmlformats.org/officeDocument/2006/relationships/image" Target="../media/image148.jpeg"/><Relationship Id="rId62" Type="http://schemas.openxmlformats.org/officeDocument/2006/relationships/image" Target="../media/image149.jpeg"/><Relationship Id="rId63" Type="http://schemas.openxmlformats.org/officeDocument/2006/relationships/image" Target="../media/image150.jpeg"/><Relationship Id="rId64" Type="http://schemas.openxmlformats.org/officeDocument/2006/relationships/image" Target="../media/image151.jpeg"/><Relationship Id="rId65" Type="http://schemas.openxmlformats.org/officeDocument/2006/relationships/image" Target="../media/image152.jpeg"/><Relationship Id="rId66" Type="http://schemas.openxmlformats.org/officeDocument/2006/relationships/image" Target="../media/image153.png"/><Relationship Id="rId67" Type="http://schemas.openxmlformats.org/officeDocument/2006/relationships/image" Target="../media/image154.jpeg"/><Relationship Id="rId68" Type="http://schemas.openxmlformats.org/officeDocument/2006/relationships/image" Target="../media/image155.png"/><Relationship Id="rId69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chart" Target="../charts/chart5.xml"/><Relationship Id="rId2" Type="http://schemas.openxmlformats.org/officeDocument/2006/relationships/slideLayout" Target="../slideLayouts/slideLayout1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156.jpeg"/><Relationship Id="rId2" Type="http://schemas.openxmlformats.org/officeDocument/2006/relationships/image" Target="../media/image157.jpeg"/><Relationship Id="rId3" Type="http://schemas.openxmlformats.org/officeDocument/2006/relationships/image" Target="../media/image158.jpeg"/><Relationship Id="rId4" Type="http://schemas.openxmlformats.org/officeDocument/2006/relationships/image" Target="../media/image159.jpeg"/><Relationship Id="rId5" Type="http://schemas.openxmlformats.org/officeDocument/2006/relationships/image" Target="../media/image160.jpeg"/><Relationship Id="rId6" Type="http://schemas.openxmlformats.org/officeDocument/2006/relationships/image" Target="../media/image161.jpeg"/><Relationship Id="rId7" Type="http://schemas.openxmlformats.org/officeDocument/2006/relationships/image" Target="../media/image162.jpeg"/><Relationship Id="rId8" Type="http://schemas.openxmlformats.org/officeDocument/2006/relationships/image" Target="../media/image163.jpeg"/><Relationship Id="rId9" Type="http://schemas.openxmlformats.org/officeDocument/2006/relationships/image" Target="../media/image164.jpeg"/><Relationship Id="rId10" Type="http://schemas.openxmlformats.org/officeDocument/2006/relationships/image" Target="../media/image165.jpeg"/><Relationship Id="rId11" Type="http://schemas.openxmlformats.org/officeDocument/2006/relationships/image" Target="../media/image166.jpeg"/><Relationship Id="rId12" Type="http://schemas.openxmlformats.org/officeDocument/2006/relationships/image" Target="../media/image167.jpeg"/><Relationship Id="rId13" Type="http://schemas.openxmlformats.org/officeDocument/2006/relationships/image" Target="../media/image168.jpeg"/><Relationship Id="rId14" Type="http://schemas.openxmlformats.org/officeDocument/2006/relationships/image" Target="../media/image169.jpeg"/><Relationship Id="rId15" Type="http://schemas.openxmlformats.org/officeDocument/2006/relationships/image" Target="../media/image170.jpeg"/><Relationship Id="rId16" Type="http://schemas.openxmlformats.org/officeDocument/2006/relationships/image" Target="../media/image171.jpeg"/><Relationship Id="rId17" Type="http://schemas.openxmlformats.org/officeDocument/2006/relationships/image" Target="../media/image172.jpeg"/><Relationship Id="rId18" Type="http://schemas.openxmlformats.org/officeDocument/2006/relationships/image" Target="../media/image173.jpeg"/><Relationship Id="rId19" Type="http://schemas.openxmlformats.org/officeDocument/2006/relationships/image" Target="../media/image174.jpeg"/><Relationship Id="rId20" Type="http://schemas.openxmlformats.org/officeDocument/2006/relationships/image" Target="../media/image175.jpeg"/><Relationship Id="rId21" Type="http://schemas.openxmlformats.org/officeDocument/2006/relationships/image" Target="../media/image176.jpeg"/><Relationship Id="rId22" Type="http://schemas.openxmlformats.org/officeDocument/2006/relationships/image" Target="../media/image177.jpeg"/><Relationship Id="rId23" Type="http://schemas.openxmlformats.org/officeDocument/2006/relationships/image" Target="../media/image178.jpeg"/><Relationship Id="rId24" Type="http://schemas.openxmlformats.org/officeDocument/2006/relationships/image" Target="../media/image179.jpeg"/><Relationship Id="rId25" Type="http://schemas.openxmlformats.org/officeDocument/2006/relationships/image" Target="../media/image180.jpeg"/><Relationship Id="rId26" Type="http://schemas.openxmlformats.org/officeDocument/2006/relationships/image" Target="../media/image181.jpeg"/><Relationship Id="rId27" Type="http://schemas.openxmlformats.org/officeDocument/2006/relationships/image" Target="../media/image182.jpeg"/><Relationship Id="rId28" Type="http://schemas.openxmlformats.org/officeDocument/2006/relationships/image" Target="../media/image183.jpeg"/><Relationship Id="rId29" Type="http://schemas.openxmlformats.org/officeDocument/2006/relationships/image" Target="../media/image184.jpeg"/><Relationship Id="rId30" Type="http://schemas.openxmlformats.org/officeDocument/2006/relationships/image" Target="../media/image185.jpeg"/><Relationship Id="rId31" Type="http://schemas.openxmlformats.org/officeDocument/2006/relationships/slideLayout" Target="../slideLayouts/slideLayout1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chart" Target="../charts/chart6.xml"/><Relationship Id="rId2" Type="http://schemas.openxmlformats.org/officeDocument/2006/relationships/slideLayout" Target="../slideLayouts/slideLayout13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chart" Target="../charts/chart7.xml"/><Relationship Id="rId2" Type="http://schemas.openxmlformats.org/officeDocument/2006/relationships/slideLayout" Target="../slideLayouts/slideLayout25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chart" Target="../charts/chart8.xml"/><Relationship Id="rId2" Type="http://schemas.openxmlformats.org/officeDocument/2006/relationships/chart" Target="../charts/chart9.xml"/><Relationship Id="rId3" Type="http://schemas.openxmlformats.org/officeDocument/2006/relationships/chart" Target="../charts/chart10.xml"/><Relationship Id="rId4" Type="http://schemas.openxmlformats.org/officeDocument/2006/relationships/chart" Target="../charts/chart11.xml"/><Relationship Id="rId5" Type="http://schemas.openxmlformats.org/officeDocument/2006/relationships/slideLayout" Target="../slideLayouts/slideLayout25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186.png"/><Relationship Id="rId2" Type="http://schemas.openxmlformats.org/officeDocument/2006/relationships/slideLayout" Target="../slideLayouts/slideLayout13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9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187.png"/><Relationship Id="rId2" Type="http://schemas.openxmlformats.org/officeDocument/2006/relationships/image" Target="../media/image188.png"/><Relationship Id="rId3" Type="http://schemas.openxmlformats.org/officeDocument/2006/relationships/image" Target="../media/image189.png"/><Relationship Id="rId4" Type="http://schemas.openxmlformats.org/officeDocument/2006/relationships/slideLayout" Target="../slideLayouts/slideLayout13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chart" Target="../charts/chart1.xml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chart" Target="../charts/chart2.xml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extShape 1"/>
          <p:cNvSpPr txBox="1"/>
          <p:nvPr/>
        </p:nvSpPr>
        <p:spPr>
          <a:xfrm>
            <a:off x="1042920" y="1595880"/>
            <a:ext cx="7416360" cy="4281120"/>
          </a:xfrm>
          <a:prstGeom prst="rect">
            <a:avLst/>
          </a:prstGeom>
        </p:spPr>
        <p:txBody>
          <a:bodyPr/>
          <a:p>
            <a:pPr>
              <a:lnSpc>
                <a:spcPct val="8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lang="it-IT" sz="3600">
                <a:solidFill>
                  <a:srgbClr val="333399"/>
                </a:solidFill>
                <a:latin typeface="Calibri Light"/>
                <a:ea typeface="ＭＳ Ｐゴシック"/>
              </a:rPr>
              <a:t>INDAGINE DI CUSTOMER SATISFACTION SUI PARCHEGGI A RASO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80000"/>
              </a:lnSpc>
            </a:pPr>
            <a:r>
              <a:rPr lang="it-IT" sz="1100">
                <a:solidFill>
                  <a:srgbClr val="808080"/>
                </a:solidFill>
                <a:latin typeface="Tahoma"/>
                <a:ea typeface="ＭＳ Ｐゴシック"/>
              </a:rPr>
              <a:t>Laura Palmizi - Giuseppe Sestili</a:t>
            </a:r>
            <a:endParaRPr/>
          </a:p>
          <a:p>
            <a:pPr>
              <a:lnSpc>
                <a:spcPct val="80000"/>
              </a:lnSpc>
            </a:pPr>
            <a:endParaRPr/>
          </a:p>
          <a:p>
            <a:pPr>
              <a:lnSpc>
                <a:spcPct val="80000"/>
              </a:lnSpc>
            </a:pPr>
            <a:endParaRPr/>
          </a:p>
          <a:p>
            <a:pPr>
              <a:lnSpc>
                <a:spcPct val="80000"/>
              </a:lnSpc>
            </a:pPr>
            <a:r>
              <a:rPr lang="it-IT" sz="900">
                <a:solidFill>
                  <a:srgbClr val="808080"/>
                </a:solidFill>
                <a:latin typeface="Tahoma"/>
                <a:ea typeface="ＭＳ Ｐゴシック"/>
              </a:rPr>
              <a:t>In collaborazione con</a:t>
            </a:r>
            <a:endParaRPr/>
          </a:p>
          <a:p>
            <a:pPr>
              <a:lnSpc>
                <a:spcPct val="80000"/>
              </a:lnSpc>
            </a:pPr>
            <a:endParaRPr/>
          </a:p>
          <a:p>
            <a:pPr>
              <a:lnSpc>
                <a:spcPct val="80000"/>
              </a:lnSpc>
            </a:pPr>
            <a:endParaRPr/>
          </a:p>
          <a:p>
            <a:pPr>
              <a:lnSpc>
                <a:spcPct val="80000"/>
              </a:lnSpc>
            </a:pPr>
            <a:endParaRPr/>
          </a:p>
          <a:p>
            <a:pPr>
              <a:lnSpc>
                <a:spcPct val="80000"/>
              </a:lnSpc>
            </a:pPr>
            <a:endParaRPr/>
          </a:p>
          <a:p>
            <a:pPr>
              <a:lnSpc>
                <a:spcPct val="80000"/>
              </a:lnSpc>
            </a:pPr>
            <a:r>
              <a:rPr lang="it-IT" sz="1100">
                <a:solidFill>
                  <a:srgbClr val="808080"/>
                </a:solidFill>
                <a:latin typeface="Tahoma"/>
                <a:ea typeface="ＭＳ Ｐゴシック"/>
              </a:rPr>
              <a:t>Realizzata per</a:t>
            </a:r>
            <a:endParaRPr/>
          </a:p>
          <a:p>
            <a:pPr>
              <a:lnSpc>
                <a:spcPct val="80000"/>
              </a:lnSpc>
            </a:pPr>
            <a:endParaRPr/>
          </a:p>
          <a:p>
            <a:pPr>
              <a:lnSpc>
                <a:spcPct val="80000"/>
              </a:lnSpc>
            </a:pPr>
            <a:endParaRPr/>
          </a:p>
          <a:p>
            <a:pPr>
              <a:lnSpc>
                <a:spcPct val="80000"/>
              </a:lnSpc>
            </a:pPr>
            <a:endParaRPr/>
          </a:p>
          <a:p>
            <a:pPr>
              <a:lnSpc>
                <a:spcPct val="80000"/>
              </a:lnSpc>
            </a:pPr>
            <a:endParaRPr/>
          </a:p>
          <a:p>
            <a:pPr>
              <a:lnSpc>
                <a:spcPct val="80000"/>
              </a:lnSpc>
            </a:pPr>
            <a:endParaRPr/>
          </a:p>
          <a:p>
            <a:pPr>
              <a:lnSpc>
                <a:spcPct val="80000"/>
              </a:lnSpc>
            </a:pPr>
            <a:endParaRPr/>
          </a:p>
        </p:txBody>
      </p:sp>
      <p:pic>
        <p:nvPicPr>
          <p:cNvPr id="136" name="Immagine 2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4103280" y="5429880"/>
            <a:ext cx="1295640" cy="447120"/>
          </a:xfrm>
          <a:prstGeom prst="rect">
            <a:avLst/>
          </a:prstGeom>
          <a:ln>
            <a:noFill/>
          </a:ln>
        </p:spPr>
      </p:pic>
      <p:sp>
        <p:nvSpPr>
          <p:cNvPr id="137" name="CustomShape 2"/>
          <p:cNvSpPr/>
          <p:nvPr/>
        </p:nvSpPr>
        <p:spPr>
          <a:xfrm>
            <a:off x="3944160" y="-30240"/>
            <a:ext cx="1255320" cy="517320"/>
          </a:xfrm>
          <a:prstGeom prst="rect">
            <a:avLst/>
          </a:prstGeom>
          <a:noFill/>
          <a:ln>
            <a:noFill/>
          </a:ln>
        </p:spPr>
        <p:txBody>
          <a:bodyPr wrap="none" anchor="ctr"/>
          <a:p>
            <a:pPr>
              <a:lnSpc>
                <a:spcPct val="100000"/>
              </a:lnSpc>
            </a:pPr>
            <a:r>
              <a:rPr lang="it-IT" sz="1000">
                <a:solidFill>
                  <a:srgbClr val="000000"/>
                </a:solidFill>
                <a:latin typeface="Calibri Light"/>
                <a:ea typeface="Times New Roman"/>
              </a:rPr>
              <a:t>In collaborazione con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138" name="Immagine 14" descr=""/>
          <p:cNvPicPr/>
          <p:nvPr/>
        </p:nvPicPr>
        <p:blipFill>
          <a:blip r:embed="rId2"/>
          <a:srcRect l="0" t="16175" r="0" b="0"/>
          <a:stretch>
            <a:fillRect/>
          </a:stretch>
        </p:blipFill>
        <p:spPr>
          <a:xfrm>
            <a:off x="4176720" y="4291200"/>
            <a:ext cx="1148760" cy="403920"/>
          </a:xfrm>
          <a:prstGeom prst="rect">
            <a:avLst/>
          </a:prstGeom>
          <a:ln>
            <a:noFill/>
          </a:ln>
        </p:spPr>
      </p:pic>
      <p:sp>
        <p:nvSpPr>
          <p:cNvPr id="139" name="CustomShape 3"/>
          <p:cNvSpPr/>
          <p:nvPr/>
        </p:nvSpPr>
        <p:spPr>
          <a:xfrm>
            <a:off x="0" y="982800"/>
            <a:ext cx="9143640" cy="456840"/>
          </a:xfrm>
          <a:prstGeom prst="rect">
            <a:avLst/>
          </a:prstGeom>
          <a:noFill/>
          <a:ln>
            <a:noFill/>
          </a:ln>
        </p:spPr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TextShape 1"/>
          <p:cNvSpPr txBox="1"/>
          <p:nvPr/>
        </p:nvSpPr>
        <p:spPr>
          <a:xfrm>
            <a:off x="0" y="6613560"/>
            <a:ext cx="533160" cy="24408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fld id="{0FBCB7AA-B8BB-4339-B3D6-4F21994C310E}" type="slidenum">
              <a:rPr lang="it-IT" sz="1000">
                <a:solidFill>
                  <a:srgbClr val="990000"/>
                </a:solidFill>
                <a:latin typeface="Arial"/>
                <a:ea typeface="ＭＳ Ｐゴシック"/>
              </a:rPr>
              <a:t>&lt;numero&gt;</a:t>
            </a:fld>
            <a:endParaRPr/>
          </a:p>
        </p:txBody>
      </p:sp>
      <p:sp>
        <p:nvSpPr>
          <p:cNvPr id="183" name="TextShape 2"/>
          <p:cNvSpPr txBox="1"/>
          <p:nvPr/>
        </p:nvSpPr>
        <p:spPr>
          <a:xfrm>
            <a:off x="533520" y="208080"/>
            <a:ext cx="8229240" cy="6328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it-IT" sz="2800">
                <a:solidFill>
                  <a:srgbClr val="333399"/>
                </a:solidFill>
                <a:latin typeface="Tahoma"/>
                <a:ea typeface="ＭＳ Ｐゴシック"/>
              </a:rPr>
              <a:t>PROFILAZIONE DEGLI UTENTI </a:t>
            </a:r>
            <a:r>
              <a:rPr lang="it-IT" sz="3200">
                <a:solidFill>
                  <a:srgbClr val="333399"/>
                </a:solidFill>
                <a:latin typeface="Tahoma"/>
                <a:ea typeface="ＭＳ Ｐゴシック"/>
              </a:rPr>
              <a:t>	</a:t>
            </a:r>
            <a:r>
              <a:rPr lang="it-IT" sz="3200">
                <a:solidFill>
                  <a:srgbClr val="333399"/>
                </a:solidFill>
                <a:latin typeface="Tahoma"/>
                <a:ea typeface="ＭＳ Ｐゴシック"/>
              </a:rPr>
              <a:t>	</a:t>
            </a:r>
            <a:r>
              <a:rPr lang="it-IT" sz="2000">
                <a:solidFill>
                  <a:srgbClr val="333399"/>
                </a:solidFill>
                <a:latin typeface="Tahoma"/>
                <a:ea typeface="ＭＳ Ｐゴシック"/>
              </a:rPr>
              <a:t>2/3</a:t>
            </a:r>
            <a:endParaRPr/>
          </a:p>
        </p:txBody>
      </p:sp>
      <p:sp>
        <p:nvSpPr>
          <p:cNvPr id="184" name="CustomShape 3"/>
          <p:cNvSpPr/>
          <p:nvPr/>
        </p:nvSpPr>
        <p:spPr>
          <a:xfrm>
            <a:off x="1403640" y="3527280"/>
            <a:ext cx="3312000" cy="73008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5000" bIns="45000"/>
          <a:p>
            <a:pPr algn="ctr">
              <a:lnSpc>
                <a:spcPct val="150000"/>
              </a:lnSpc>
            </a:pPr>
            <a:r>
              <a:rPr b="1" lang="it-IT" sz="2800">
                <a:solidFill>
                  <a:srgbClr val="333399"/>
                </a:solidFill>
                <a:latin typeface="Tahoma"/>
                <a:ea typeface="ＭＳ Ｐゴシック"/>
              </a:rPr>
              <a:t>	</a:t>
            </a:r>
            <a:r>
              <a:rPr lang="it-IT" sz="2800">
                <a:solidFill>
                  <a:srgbClr val="333399"/>
                </a:solidFill>
                <a:latin typeface="Tahoma"/>
                <a:ea typeface="ＭＳ Ｐゴシック"/>
              </a:rPr>
              <a:t>il «FEDELE»</a:t>
            </a:r>
            <a:r>
              <a:rPr lang="it-IT">
                <a:solidFill>
                  <a:srgbClr val="333399"/>
                </a:solidFill>
                <a:latin typeface="Tahoma"/>
                <a:ea typeface="ＭＳ Ｐゴシック"/>
              </a:rPr>
              <a:t>	</a:t>
            </a:r>
            <a:endParaRPr/>
          </a:p>
        </p:txBody>
      </p:sp>
      <p:graphicFrame>
        <p:nvGraphicFramePr>
          <p:cNvPr id="185" name="Table 4"/>
          <p:cNvGraphicFramePr/>
          <p:nvPr/>
        </p:nvGraphicFramePr>
        <p:xfrm>
          <a:off x="2100600" y="4149000"/>
          <a:ext cx="3993480" cy="1708920"/>
        </p:xfrm>
        <a:graphic>
          <a:graphicData uri="http://schemas.openxmlformats.org/drawingml/2006/table">
            <a:tbl>
              <a:tblPr/>
              <a:tblGrid>
                <a:gridCol w="1101240"/>
                <a:gridCol w="920880"/>
                <a:gridCol w="856800"/>
                <a:gridCol w="463680"/>
                <a:gridCol w="650880"/>
              </a:tblGrid>
              <a:tr h="243720">
                <a:tc>
                  <a:txBody>
                    <a:bodyPr lIns="44280" rIns="44280" tIns="0" bIns="0" anchor="b"/>
                    <a:p>
                      <a:pPr>
                        <a:lnSpc>
                          <a:spcPct val="100000"/>
                        </a:lnSpc>
                      </a:pPr>
                      <a:r>
                        <a:rPr i="1" lang="it-IT" sz="160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</a:rPr>
                        <a:t>Fascia d’età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b"/>
                    <a:p>
                      <a:pPr>
                        <a:lnSpc>
                          <a:spcPct val="100000"/>
                        </a:lnSpc>
                      </a:pPr>
                      <a:r>
                        <a:rPr i="1" lang="it-IT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Femmina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b"/>
                    <a:p>
                      <a:pPr>
                        <a:lnSpc>
                          <a:spcPct val="100000"/>
                        </a:lnSpc>
                      </a:pPr>
                      <a:r>
                        <a:rPr i="1" lang="it-IT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Maschio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b"/>
                    <a:p>
                      <a:pPr>
                        <a:lnSpc>
                          <a:spcPct val="100000"/>
                        </a:lnSpc>
                      </a:pPr>
                      <a:r>
                        <a:rPr i="1" lang="it-IT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n.d.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b"/>
                    <a:p>
                      <a:pPr>
                        <a:lnSpc>
                          <a:spcPct val="100000"/>
                        </a:lnSpc>
                      </a:pPr>
                      <a:r>
                        <a:rPr i="1" lang="it-IT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Totale</a:t>
                      </a:r>
                      <a:endParaRPr/>
                    </a:p>
                  </a:txBody>
                  <a:tcPr/>
                </a:tc>
              </a:tr>
              <a:tr h="243720">
                <a:tc>
                  <a:txBody>
                    <a:bodyPr lIns="44280" rIns="44280" tIns="0" bIns="0" anchor="b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it-IT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18-25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15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24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1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40</a:t>
                      </a:r>
                      <a:endParaRPr/>
                    </a:p>
                  </a:txBody>
                  <a:tcPr/>
                </a:tc>
              </a:tr>
              <a:tr h="243720">
                <a:tc>
                  <a:txBody>
                    <a:bodyPr lIns="44280" rIns="44280" tIns="0" bIns="0" anchor="b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it-IT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26-35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5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9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1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15</a:t>
                      </a:r>
                      <a:endParaRPr/>
                    </a:p>
                  </a:txBody>
                  <a:tcPr/>
                </a:tc>
              </a:tr>
              <a:tr h="243720">
                <a:tc>
                  <a:txBody>
                    <a:bodyPr lIns="44280" rIns="44280" tIns="0" bIns="0" anchor="b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it-IT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36-45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17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27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1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45</a:t>
                      </a:r>
                      <a:endParaRPr/>
                    </a:p>
                  </a:txBody>
                  <a:tcPr/>
                </a:tc>
              </a:tr>
              <a:tr h="243720">
                <a:tc>
                  <a:txBody>
                    <a:bodyPr lIns="44280" rIns="44280" tIns="0" bIns="0" anchor="b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it-IT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46-65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11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31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3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45</a:t>
                      </a:r>
                      <a:endParaRPr/>
                    </a:p>
                  </a:txBody>
                  <a:tcPr/>
                </a:tc>
              </a:tr>
              <a:tr h="243720">
                <a:tc>
                  <a:txBody>
                    <a:bodyPr lIns="44280" rIns="44280" tIns="0" bIns="0" anchor="b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it-IT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Oltre 65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3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10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2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15</a:t>
                      </a:r>
                      <a:endParaRPr/>
                    </a:p>
                  </a:txBody>
                  <a:tcPr/>
                </a:tc>
              </a:tr>
              <a:tr h="246600">
                <a:tc>
                  <a:txBody>
                    <a:bodyPr lIns="44280" rIns="44280" tIns="0" bIns="0" anchor="b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it-IT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Totale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it-IT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51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it-IT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101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it-IT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8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it-IT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160</a:t>
                      </a:r>
                      <a:endParaRPr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6" name="CustomShape 5"/>
          <p:cNvSpPr/>
          <p:nvPr/>
        </p:nvSpPr>
        <p:spPr>
          <a:xfrm>
            <a:off x="6516720" y="4108680"/>
            <a:ext cx="2016000" cy="1186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ts val="670"/>
              </a:lnSpc>
            </a:pPr>
            <a:r>
              <a:rPr lang="it-IT">
                <a:solidFill>
                  <a:srgbClr val="000000"/>
                </a:solidFill>
                <a:latin typeface="Calibri Light"/>
                <a:ea typeface="ＭＳ Ｐゴシック"/>
              </a:rPr>
              <a:t>Uomo, occupato, predilige il contante come metodo di pagamento</a:t>
            </a:r>
            <a:endParaRPr/>
          </a:p>
        </p:txBody>
      </p:sp>
      <p:pic>
        <p:nvPicPr>
          <p:cNvPr id="187" name="Picture 6" descr=""/>
          <p:cNvPicPr/>
          <p:nvPr/>
        </p:nvPicPr>
        <p:blipFill>
          <a:blip r:embed="rId1"/>
          <a:srcRect l="13433" t="0" r="14891" b="0"/>
          <a:stretch>
            <a:fillRect/>
          </a:stretch>
        </p:blipFill>
        <p:spPr>
          <a:xfrm>
            <a:off x="1076400" y="4026960"/>
            <a:ext cx="582120" cy="539640"/>
          </a:xfrm>
          <a:prstGeom prst="rect">
            <a:avLst/>
          </a:prstGeom>
          <a:ln>
            <a:noFill/>
          </a:ln>
        </p:spPr>
      </p:pic>
      <p:sp>
        <p:nvSpPr>
          <p:cNvPr id="188" name="CustomShape 6"/>
          <p:cNvSpPr/>
          <p:nvPr/>
        </p:nvSpPr>
        <p:spPr>
          <a:xfrm>
            <a:off x="755640" y="3661200"/>
            <a:ext cx="1223640" cy="1271160"/>
          </a:xfrm>
          <a:prstGeom prst="ellipse">
            <a:avLst/>
          </a:prstGeom>
          <a:noFill/>
          <a:ln w="25560">
            <a:solidFill>
              <a:srgbClr val="000000"/>
            </a:solidFill>
            <a:round/>
          </a:ln>
        </p:spPr>
      </p:sp>
      <p:sp>
        <p:nvSpPr>
          <p:cNvPr id="189" name="CustomShape 7"/>
          <p:cNvSpPr/>
          <p:nvPr/>
        </p:nvSpPr>
        <p:spPr>
          <a:xfrm>
            <a:off x="2012040" y="770760"/>
            <a:ext cx="3728160" cy="73008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5000" bIns="45000"/>
          <a:p>
            <a:pPr>
              <a:lnSpc>
                <a:spcPct val="150000"/>
              </a:lnSpc>
            </a:pPr>
            <a:r>
              <a:rPr lang="it-IT" sz="2800">
                <a:solidFill>
                  <a:srgbClr val="333399"/>
                </a:solidFill>
                <a:latin typeface="Tahoma"/>
                <a:ea typeface="ＭＳ Ｐゴシック"/>
              </a:rPr>
              <a:t>il «RESIDENTE»</a:t>
            </a:r>
            <a:endParaRPr/>
          </a:p>
        </p:txBody>
      </p:sp>
      <p:graphicFrame>
        <p:nvGraphicFramePr>
          <p:cNvPr id="190" name="Table 8"/>
          <p:cNvGraphicFramePr/>
          <p:nvPr/>
        </p:nvGraphicFramePr>
        <p:xfrm>
          <a:off x="2138760" y="1371960"/>
          <a:ext cx="3965400" cy="1848960"/>
        </p:xfrm>
        <a:graphic>
          <a:graphicData uri="http://schemas.openxmlformats.org/drawingml/2006/table">
            <a:tbl>
              <a:tblPr/>
              <a:tblGrid>
                <a:gridCol w="1085400"/>
                <a:gridCol w="864000"/>
                <a:gridCol w="792000"/>
                <a:gridCol w="504000"/>
                <a:gridCol w="720000"/>
              </a:tblGrid>
              <a:tr h="243720">
                <a:tc>
                  <a:txBody>
                    <a:bodyPr lIns="44280" rIns="44280" tIns="0" bIns="0" anchor="b"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60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</a:rPr>
                        <a:t>Fascia d’età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b"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Femmina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b"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Maschio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b"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n.d.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b"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Totale</a:t>
                      </a:r>
                      <a:endParaRPr/>
                    </a:p>
                  </a:txBody>
                  <a:tcPr/>
                </a:tc>
              </a:tr>
              <a:tr h="366120">
                <a:tc>
                  <a:txBody>
                    <a:bodyPr lIns="44280" rIns="44280" tIns="0" bIns="0" anchor="b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it-IT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18-25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7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6</a:t>
                      </a:r>
                      <a:endParaRPr/>
                    </a:p>
                  </a:txBody>
                  <a:tcPr/>
                </a:tc>
                <a:tc>
                  <a:tcPr/>
                </a:tc>
                <a:tc>
                  <a:txBody>
                    <a:bodyPr lIns="44280" rIns="4428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13</a:t>
                      </a:r>
                      <a:endParaRPr/>
                    </a:p>
                  </a:txBody>
                  <a:tcPr/>
                </a:tc>
              </a:tr>
              <a:tr h="366120">
                <a:tc>
                  <a:txBody>
                    <a:bodyPr lIns="44280" rIns="44280" tIns="0" bIns="0" anchor="b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it-IT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26-35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10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9</a:t>
                      </a:r>
                      <a:endParaRPr/>
                    </a:p>
                  </a:txBody>
                  <a:tcPr/>
                </a:tc>
                <a:tc>
                  <a:tcPr/>
                </a:tc>
                <a:tc>
                  <a:txBody>
                    <a:bodyPr lIns="44280" rIns="4428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19</a:t>
                      </a:r>
                      <a:endParaRPr/>
                    </a:p>
                  </a:txBody>
                  <a:tcPr/>
                </a:tc>
              </a:tr>
              <a:tr h="243720">
                <a:tc>
                  <a:txBody>
                    <a:bodyPr lIns="44280" rIns="44280" tIns="0" bIns="0" anchor="b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it-IT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36-45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26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64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1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91</a:t>
                      </a:r>
                      <a:endParaRPr/>
                    </a:p>
                  </a:txBody>
                  <a:tcPr/>
                </a:tc>
              </a:tr>
              <a:tr h="243720">
                <a:tc>
                  <a:txBody>
                    <a:bodyPr lIns="44280" rIns="44280" tIns="0" bIns="0" anchor="b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it-IT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46-65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107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120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4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231</a:t>
                      </a:r>
                      <a:endParaRPr/>
                    </a:p>
                  </a:txBody>
                  <a:tcPr/>
                </a:tc>
              </a:tr>
              <a:tr h="243720">
                <a:tc>
                  <a:txBody>
                    <a:bodyPr lIns="44280" rIns="44280" tIns="0" bIns="0" anchor="b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it-IT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Oltre 65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25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30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1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56</a:t>
                      </a:r>
                      <a:endParaRPr/>
                    </a:p>
                  </a:txBody>
                  <a:tcPr/>
                </a:tc>
              </a:tr>
              <a:tr h="243720">
                <a:tc>
                  <a:txBody>
                    <a:bodyPr lIns="44280" rIns="44280" tIns="0" bIns="0" anchor="b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it-IT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Totale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it-IT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175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it-IT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229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it-IT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6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it-IT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410</a:t>
                      </a:r>
                      <a:endParaRPr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91" name="CustomShape 9"/>
          <p:cNvSpPr/>
          <p:nvPr/>
        </p:nvSpPr>
        <p:spPr>
          <a:xfrm>
            <a:off x="6440760" y="1332000"/>
            <a:ext cx="2307600" cy="1186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ts val="670"/>
              </a:lnSpc>
            </a:pPr>
            <a:r>
              <a:rPr lang="it-IT">
                <a:solidFill>
                  <a:srgbClr val="000000"/>
                </a:solidFill>
                <a:latin typeface="Calibri Light"/>
                <a:ea typeface="ＭＳ Ｐゴシック"/>
              </a:rPr>
              <a:t>Uomo, maturo (età media 51,6), predilige strumenti di pagamento elettronico</a:t>
            </a:r>
            <a:endParaRPr/>
          </a:p>
        </p:txBody>
      </p:sp>
      <p:pic>
        <p:nvPicPr>
          <p:cNvPr id="192" name="Picture 2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1095480" y="1380600"/>
            <a:ext cx="570600" cy="539640"/>
          </a:xfrm>
          <a:prstGeom prst="rect">
            <a:avLst/>
          </a:prstGeom>
          <a:ln>
            <a:noFill/>
          </a:ln>
        </p:spPr>
      </p:pic>
      <p:sp>
        <p:nvSpPr>
          <p:cNvPr id="193" name="CustomShape 10"/>
          <p:cNvSpPr/>
          <p:nvPr/>
        </p:nvSpPr>
        <p:spPr>
          <a:xfrm>
            <a:off x="755640" y="1052640"/>
            <a:ext cx="1223640" cy="1271160"/>
          </a:xfrm>
          <a:prstGeom prst="ellipse">
            <a:avLst/>
          </a:prstGeom>
          <a:noFill/>
          <a:ln w="25560">
            <a:solidFill>
              <a:srgbClr val="000000"/>
            </a:solidFill>
            <a:round/>
          </a:ln>
        </p:spPr>
      </p:sp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TextShape 1"/>
          <p:cNvSpPr txBox="1"/>
          <p:nvPr/>
        </p:nvSpPr>
        <p:spPr>
          <a:xfrm>
            <a:off x="0" y="6613560"/>
            <a:ext cx="533160" cy="24408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fld id="{F4C52AE7-E360-47FD-9790-E27BC316295B}" type="slidenum">
              <a:rPr lang="it-IT" sz="1000">
                <a:solidFill>
                  <a:srgbClr val="990000"/>
                </a:solidFill>
                <a:latin typeface="Arial"/>
                <a:ea typeface="ＭＳ Ｐゴシック"/>
              </a:rPr>
              <a:t>&lt;numero&gt;</a:t>
            </a:fld>
            <a:endParaRPr/>
          </a:p>
        </p:txBody>
      </p:sp>
      <p:sp>
        <p:nvSpPr>
          <p:cNvPr id="195" name="TextShape 2"/>
          <p:cNvSpPr txBox="1"/>
          <p:nvPr/>
        </p:nvSpPr>
        <p:spPr>
          <a:xfrm>
            <a:off x="611640" y="212400"/>
            <a:ext cx="8430840" cy="6328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it-IT" sz="2800">
                <a:solidFill>
                  <a:srgbClr val="333399"/>
                </a:solidFill>
                <a:latin typeface="Tahoma"/>
                <a:ea typeface="ＭＳ Ｐゴシック"/>
              </a:rPr>
              <a:t>PROFILAZIONE DEGLI UTENTI </a:t>
            </a:r>
            <a:r>
              <a:rPr lang="it-IT" sz="3200">
                <a:solidFill>
                  <a:srgbClr val="333399"/>
                </a:solidFill>
                <a:latin typeface="Tahoma"/>
                <a:ea typeface="ＭＳ Ｐゴシック"/>
              </a:rPr>
              <a:t>	</a:t>
            </a:r>
            <a:r>
              <a:rPr lang="it-IT" sz="3200">
                <a:solidFill>
                  <a:srgbClr val="333399"/>
                </a:solidFill>
                <a:latin typeface="Tahoma"/>
                <a:ea typeface="ＭＳ Ｐゴシック"/>
              </a:rPr>
              <a:t>	</a:t>
            </a:r>
            <a:r>
              <a:rPr lang="it-IT" sz="2000">
                <a:solidFill>
                  <a:srgbClr val="333399"/>
                </a:solidFill>
                <a:latin typeface="Tahoma"/>
                <a:ea typeface="ＭＳ Ｐゴシック"/>
              </a:rPr>
              <a:t>3/3</a:t>
            </a:r>
            <a:endParaRPr/>
          </a:p>
        </p:txBody>
      </p:sp>
      <p:sp>
        <p:nvSpPr>
          <p:cNvPr id="196" name="CustomShape 3"/>
          <p:cNvSpPr/>
          <p:nvPr/>
        </p:nvSpPr>
        <p:spPr>
          <a:xfrm>
            <a:off x="1095480" y="4549320"/>
            <a:ext cx="183960" cy="366480"/>
          </a:xfrm>
          <a:prstGeom prst="rect">
            <a:avLst/>
          </a:prstGeom>
          <a:noFill/>
          <a:ln>
            <a:noFill/>
          </a:ln>
        </p:spPr>
      </p:sp>
      <p:sp>
        <p:nvSpPr>
          <p:cNvPr id="197" name="CustomShape 4"/>
          <p:cNvSpPr/>
          <p:nvPr/>
        </p:nvSpPr>
        <p:spPr>
          <a:xfrm>
            <a:off x="755640" y="3738240"/>
            <a:ext cx="1223640" cy="1271160"/>
          </a:xfrm>
          <a:prstGeom prst="ellipse">
            <a:avLst/>
          </a:prstGeom>
          <a:noFill/>
          <a:ln w="25560">
            <a:solidFill>
              <a:srgbClr val="000000"/>
            </a:solidFill>
            <a:round/>
          </a:ln>
        </p:spPr>
      </p:sp>
      <p:pic>
        <p:nvPicPr>
          <p:cNvPr id="198" name="Picture 2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1187640" y="3988800"/>
            <a:ext cx="407880" cy="719640"/>
          </a:xfrm>
          <a:prstGeom prst="rect">
            <a:avLst/>
          </a:prstGeom>
          <a:ln>
            <a:noFill/>
          </a:ln>
        </p:spPr>
      </p:pic>
      <p:sp>
        <p:nvSpPr>
          <p:cNvPr id="199" name="CustomShape 5"/>
          <p:cNvSpPr/>
          <p:nvPr/>
        </p:nvSpPr>
        <p:spPr>
          <a:xfrm>
            <a:off x="1979640" y="3449880"/>
            <a:ext cx="3548160" cy="73008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5000" bIns="45000"/>
          <a:p>
            <a:pPr>
              <a:lnSpc>
                <a:spcPct val="150000"/>
              </a:lnSpc>
            </a:pPr>
            <a:r>
              <a:rPr lang="it-IT" sz="2800">
                <a:solidFill>
                  <a:srgbClr val="333399"/>
                </a:solidFill>
                <a:latin typeface="Tahoma"/>
                <a:ea typeface="ＭＳ Ｐゴシック"/>
              </a:rPr>
              <a:t>il «DIGITALE»</a:t>
            </a:r>
            <a:endParaRPr/>
          </a:p>
        </p:txBody>
      </p:sp>
      <p:graphicFrame>
        <p:nvGraphicFramePr>
          <p:cNvPr id="200" name="Table 6"/>
          <p:cNvGraphicFramePr/>
          <p:nvPr/>
        </p:nvGraphicFramePr>
        <p:xfrm>
          <a:off x="2071800" y="4098240"/>
          <a:ext cx="4032360" cy="1706760"/>
        </p:xfrm>
        <a:graphic>
          <a:graphicData uri="http://schemas.openxmlformats.org/drawingml/2006/table">
            <a:tbl>
              <a:tblPr/>
              <a:tblGrid>
                <a:gridCol w="1131840"/>
                <a:gridCol w="936000"/>
                <a:gridCol w="792000"/>
                <a:gridCol w="432000"/>
                <a:gridCol w="740520"/>
              </a:tblGrid>
              <a:tr h="243720">
                <a:tc>
                  <a:txBody>
                    <a:bodyPr lIns="44280" rIns="44280" tIns="0" bIns="0" anchor="b"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60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</a:rPr>
                        <a:t>Fascia d’età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b"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Femmina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b"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Maschio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b"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n.d.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b"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Totale</a:t>
                      </a:r>
                      <a:endParaRPr/>
                    </a:p>
                  </a:txBody>
                  <a:tcPr/>
                </a:tc>
              </a:tr>
              <a:tr h="366120">
                <a:tc>
                  <a:txBody>
                    <a:bodyPr lIns="44280" rIns="44280" tIns="0" bIns="0" anchor="b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it-IT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18-25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12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24</a:t>
                      </a:r>
                      <a:endParaRPr/>
                    </a:p>
                  </a:txBody>
                  <a:tcPr/>
                </a:tc>
                <a:tc>
                  <a:tcPr/>
                </a:tc>
                <a:tc>
                  <a:txBody>
                    <a:bodyPr lIns="44280" rIns="4428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36</a:t>
                      </a:r>
                      <a:endParaRPr/>
                    </a:p>
                  </a:txBody>
                  <a:tcPr/>
                </a:tc>
              </a:tr>
              <a:tr h="366120">
                <a:tc>
                  <a:txBody>
                    <a:bodyPr lIns="44280" rIns="44280" tIns="0" bIns="0" anchor="b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it-IT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26-35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15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17</a:t>
                      </a:r>
                      <a:endParaRPr/>
                    </a:p>
                  </a:txBody>
                  <a:tcPr/>
                </a:tc>
                <a:tc>
                  <a:tcPr/>
                </a:tc>
                <a:tc>
                  <a:txBody>
                    <a:bodyPr lIns="44280" rIns="4428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32</a:t>
                      </a:r>
                      <a:endParaRPr/>
                    </a:p>
                  </a:txBody>
                  <a:tcPr/>
                </a:tc>
              </a:tr>
              <a:tr h="243720">
                <a:tc>
                  <a:txBody>
                    <a:bodyPr lIns="44280" rIns="44280" tIns="0" bIns="0" anchor="b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it-IT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36-45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56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76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2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134</a:t>
                      </a:r>
                      <a:endParaRPr/>
                    </a:p>
                  </a:txBody>
                  <a:tcPr/>
                </a:tc>
              </a:tr>
              <a:tr h="243720">
                <a:tc>
                  <a:txBody>
                    <a:bodyPr lIns="44280" rIns="44280" tIns="0" bIns="0" anchor="b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it-IT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46-65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136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162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6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304</a:t>
                      </a:r>
                      <a:endParaRPr/>
                    </a:p>
                  </a:txBody>
                  <a:tcPr/>
                </a:tc>
              </a:tr>
              <a:tr h="243720">
                <a:tc>
                  <a:txBody>
                    <a:bodyPr lIns="44280" rIns="44280" tIns="0" bIns="0" anchor="b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it-IT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Oltre 65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22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18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1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41</a:t>
                      </a:r>
                      <a:endParaRPr/>
                    </a:p>
                  </a:txBody>
                  <a:tcPr/>
                </a:tc>
              </a:tr>
              <a:tr h="243720">
                <a:tc>
                  <a:txBody>
                    <a:bodyPr lIns="44280" rIns="44280" tIns="0" bIns="0" anchor="b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it-IT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Totale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it-IT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241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it-IT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297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it-IT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9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it-IT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547</a:t>
                      </a:r>
                      <a:endParaRPr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1" name="CustomShape 7"/>
          <p:cNvSpPr/>
          <p:nvPr/>
        </p:nvSpPr>
        <p:spPr>
          <a:xfrm>
            <a:off x="6440760" y="4053600"/>
            <a:ext cx="2214000" cy="14612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ts val="670"/>
              </a:lnSpc>
            </a:pPr>
            <a:r>
              <a:rPr lang="it-IT">
                <a:solidFill>
                  <a:srgbClr val="000000"/>
                </a:solidFill>
                <a:latin typeface="Calibri Light"/>
                <a:ea typeface="ＭＳ Ｐゴシック"/>
              </a:rPr>
              <a:t>Età media inferiore ai 50, occupato, ha una elevata frequenza di utilizzo degli stalli M&amp;P</a:t>
            </a:r>
            <a:endParaRPr/>
          </a:p>
        </p:txBody>
      </p:sp>
      <p:sp>
        <p:nvSpPr>
          <p:cNvPr id="202" name="CustomShape 8"/>
          <p:cNvSpPr/>
          <p:nvPr/>
        </p:nvSpPr>
        <p:spPr>
          <a:xfrm>
            <a:off x="1872000" y="773640"/>
            <a:ext cx="2375280" cy="73008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5000" bIns="45000"/>
          <a:p>
            <a:pPr algn="ctr">
              <a:lnSpc>
                <a:spcPct val="150000"/>
              </a:lnSpc>
            </a:pPr>
            <a:r>
              <a:rPr lang="it-IT" sz="2800">
                <a:solidFill>
                  <a:srgbClr val="333399"/>
                </a:solidFill>
                <a:latin typeface="Tahoma"/>
                <a:ea typeface="ＭＳ Ｐゴシック"/>
              </a:rPr>
              <a:t>il «SALESI»</a:t>
            </a:r>
            <a:r>
              <a:rPr lang="it-IT">
                <a:solidFill>
                  <a:srgbClr val="333399"/>
                </a:solidFill>
                <a:latin typeface="Tahoma"/>
                <a:ea typeface="ＭＳ Ｐゴシック"/>
              </a:rPr>
              <a:t>	</a:t>
            </a:r>
            <a:endParaRPr/>
          </a:p>
        </p:txBody>
      </p:sp>
      <p:graphicFrame>
        <p:nvGraphicFramePr>
          <p:cNvPr id="203" name="Table 9"/>
          <p:cNvGraphicFramePr/>
          <p:nvPr/>
        </p:nvGraphicFramePr>
        <p:xfrm>
          <a:off x="2132640" y="1369080"/>
          <a:ext cx="3909240" cy="1830600"/>
        </p:xfrm>
        <a:graphic>
          <a:graphicData uri="http://schemas.openxmlformats.org/drawingml/2006/table">
            <a:tbl>
              <a:tblPr/>
              <a:tblGrid>
                <a:gridCol w="1053720"/>
                <a:gridCol w="915840"/>
                <a:gridCol w="831600"/>
                <a:gridCol w="461880"/>
                <a:gridCol w="646200"/>
              </a:tblGrid>
              <a:tr h="243720">
                <a:tc>
                  <a:txBody>
                    <a:bodyPr lIns="44280" rIns="44280" tIns="0" bIns="0" anchor="b"/>
                    <a:p>
                      <a:pPr>
                        <a:lnSpc>
                          <a:spcPct val="100000"/>
                        </a:lnSpc>
                      </a:pPr>
                      <a:r>
                        <a:rPr i="1" lang="it-IT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Fasce d’età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i="1" lang="it-IT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Femmina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i="1" lang="it-IT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Maschio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i="1" lang="it-IT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n.d.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i="1" lang="it-IT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Totale</a:t>
                      </a:r>
                      <a:endParaRPr/>
                    </a:p>
                  </a:txBody>
                  <a:tcPr/>
                </a:tc>
              </a:tr>
              <a:tr h="366120">
                <a:tc>
                  <a:txBody>
                    <a:bodyPr lIns="44280" rIns="44280" tIns="0" bIns="0" anchor="b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it-IT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18-25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1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3</a:t>
                      </a:r>
                      <a:endParaRPr/>
                    </a:p>
                  </a:txBody>
                  <a:tcPr/>
                </a:tc>
                <a:tc>
                  <a:tcPr/>
                </a:tc>
                <a:tc>
                  <a:txBody>
                    <a:bodyPr lIns="44280" rIns="4428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4</a:t>
                      </a:r>
                      <a:endParaRPr/>
                    </a:p>
                  </a:txBody>
                  <a:tcPr/>
                </a:tc>
              </a:tr>
              <a:tr h="366120">
                <a:tc>
                  <a:txBody>
                    <a:bodyPr lIns="44280" rIns="44280" tIns="0" bIns="0" anchor="b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it-IT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26-35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9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3</a:t>
                      </a:r>
                      <a:endParaRPr/>
                    </a:p>
                  </a:txBody>
                  <a:tcPr/>
                </a:tc>
                <a:tc>
                  <a:tcPr/>
                </a:tc>
                <a:tc>
                  <a:txBody>
                    <a:bodyPr lIns="44280" rIns="4428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12</a:t>
                      </a:r>
                      <a:endParaRPr/>
                    </a:p>
                  </a:txBody>
                  <a:tcPr/>
                </a:tc>
              </a:tr>
              <a:tr h="243720">
                <a:tc>
                  <a:txBody>
                    <a:bodyPr lIns="44280" rIns="44280" tIns="0" bIns="0" anchor="b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it-IT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36-45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13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16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1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30</a:t>
                      </a:r>
                      <a:endParaRPr/>
                    </a:p>
                  </a:txBody>
                  <a:tcPr/>
                </a:tc>
              </a:tr>
              <a:tr h="243720">
                <a:tc>
                  <a:txBody>
                    <a:bodyPr lIns="44280" rIns="44280" tIns="0" bIns="0" anchor="b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it-IT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46-65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34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15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2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51</a:t>
                      </a:r>
                      <a:endParaRPr/>
                    </a:p>
                  </a:txBody>
                  <a:tcPr/>
                </a:tc>
              </a:tr>
              <a:tr h="243720">
                <a:tc>
                  <a:txBody>
                    <a:bodyPr lIns="44280" rIns="44280" tIns="0" bIns="0" anchor="b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it-IT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Oltre 65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12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7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1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20</a:t>
                      </a:r>
                      <a:endParaRPr/>
                    </a:p>
                  </a:txBody>
                  <a:tcPr/>
                </a:tc>
              </a:tr>
              <a:tr h="243720">
                <a:tc>
                  <a:txBody>
                    <a:bodyPr lIns="44280" rIns="44280" tIns="0" bIns="0" anchor="b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it-IT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Totale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it-IT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69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it-IT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44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it-IT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4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it-IT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117</a:t>
                      </a:r>
                      <a:endParaRPr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4" name="Picture 2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1093680" y="1333080"/>
            <a:ext cx="539640" cy="539640"/>
          </a:xfrm>
          <a:prstGeom prst="rect">
            <a:avLst/>
          </a:prstGeom>
          <a:ln>
            <a:noFill/>
          </a:ln>
        </p:spPr>
      </p:pic>
      <p:sp>
        <p:nvSpPr>
          <p:cNvPr id="205" name="CustomShape 10"/>
          <p:cNvSpPr/>
          <p:nvPr/>
        </p:nvSpPr>
        <p:spPr>
          <a:xfrm>
            <a:off x="755640" y="1005120"/>
            <a:ext cx="1223640" cy="1271160"/>
          </a:xfrm>
          <a:prstGeom prst="ellipse">
            <a:avLst/>
          </a:prstGeom>
          <a:noFill/>
          <a:ln w="25560">
            <a:solidFill>
              <a:srgbClr val="000000"/>
            </a:solidFill>
            <a:round/>
          </a:ln>
        </p:spPr>
      </p:sp>
      <p:sp>
        <p:nvSpPr>
          <p:cNvPr id="206" name="CustomShape 11"/>
          <p:cNvSpPr/>
          <p:nvPr/>
        </p:nvSpPr>
        <p:spPr>
          <a:xfrm>
            <a:off x="6516360" y="1339560"/>
            <a:ext cx="2016360" cy="913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ts val="670"/>
              </a:lnSpc>
            </a:pPr>
            <a:r>
              <a:rPr lang="it-IT">
                <a:solidFill>
                  <a:srgbClr val="000000"/>
                </a:solidFill>
                <a:latin typeface="Calibri Light"/>
                <a:ea typeface="ＭＳ Ｐゴシック"/>
              </a:rPr>
              <a:t>Donna, oltre 35 anni, bassa frequenza di utilizzo</a:t>
            </a:r>
            <a:endParaRPr/>
          </a:p>
        </p:txBody>
      </p:sp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TextShape 1"/>
          <p:cNvSpPr txBox="1"/>
          <p:nvPr/>
        </p:nvSpPr>
        <p:spPr>
          <a:xfrm>
            <a:off x="0" y="6613560"/>
            <a:ext cx="533160" cy="24408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fld id="{E3D663FC-5BAD-46B1-91E6-26354C1443DE}" type="slidenum">
              <a:rPr lang="it-IT" sz="1000">
                <a:solidFill>
                  <a:srgbClr val="990000"/>
                </a:solidFill>
                <a:latin typeface="Arial"/>
                <a:ea typeface="ＭＳ Ｐゴシック"/>
              </a:rPr>
              <a:t>&lt;numero&gt;</a:t>
            </a:fld>
            <a:endParaRPr/>
          </a:p>
        </p:txBody>
      </p:sp>
      <p:sp>
        <p:nvSpPr>
          <p:cNvPr id="208" name="TextShape 2"/>
          <p:cNvSpPr txBox="1"/>
          <p:nvPr/>
        </p:nvSpPr>
        <p:spPr>
          <a:xfrm>
            <a:off x="457200" y="274680"/>
            <a:ext cx="8229240" cy="6328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it-IT" sz="3200">
                <a:solidFill>
                  <a:srgbClr val="333399"/>
                </a:solidFill>
                <a:latin typeface="Tahoma"/>
                <a:ea typeface="ＭＳ Ｐゴシック"/>
              </a:rPr>
              <a:t>AGENDA</a:t>
            </a:r>
            <a:endParaRPr/>
          </a:p>
        </p:txBody>
      </p:sp>
      <p:sp>
        <p:nvSpPr>
          <p:cNvPr id="209" name="CustomShape 3"/>
          <p:cNvSpPr/>
          <p:nvPr/>
        </p:nvSpPr>
        <p:spPr>
          <a:xfrm>
            <a:off x="395280" y="1338120"/>
            <a:ext cx="8353080" cy="37566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50000"/>
              </a:lnSpc>
            </a:pPr>
            <a:endParaRPr/>
          </a:p>
          <a:p>
            <a:pPr lvl="1">
              <a:lnSpc>
                <a:spcPct val="150000"/>
              </a:lnSpc>
              <a:buFont typeface="Wingdings" charset="2"/>
              <a:buChar char=""/>
            </a:pPr>
            <a:r>
              <a:rPr lang="it-IT" sz="2400">
                <a:solidFill>
                  <a:srgbClr val="bfbfbf"/>
                </a:solidFill>
                <a:latin typeface="Tahoma"/>
                <a:ea typeface="ＭＳ Ｐゴシック"/>
              </a:rPr>
              <a:t> </a:t>
            </a:r>
            <a:r>
              <a:rPr lang="it-IT" sz="2400">
                <a:solidFill>
                  <a:srgbClr val="bfbfbf"/>
                </a:solidFill>
                <a:latin typeface="Tahoma"/>
                <a:ea typeface="ＭＳ Ｐゴシック"/>
              </a:rPr>
              <a:t>OBIETTIVO E METODO </a:t>
            </a:r>
            <a:endParaRPr/>
          </a:p>
          <a:p>
            <a:pPr lvl="1">
              <a:lnSpc>
                <a:spcPct val="150000"/>
              </a:lnSpc>
              <a:buFont typeface="Wingdings" charset="2"/>
              <a:buChar char=""/>
            </a:pPr>
            <a:r>
              <a:rPr lang="it-IT" sz="2400">
                <a:solidFill>
                  <a:srgbClr val="bfbfbf"/>
                </a:solidFill>
                <a:latin typeface="Tahoma"/>
                <a:ea typeface="ＭＳ Ｐゴシック"/>
              </a:rPr>
              <a:t> </a:t>
            </a:r>
            <a:r>
              <a:rPr lang="it-IT" sz="2400">
                <a:solidFill>
                  <a:srgbClr val="bfbfbf"/>
                </a:solidFill>
                <a:latin typeface="Tahoma"/>
                <a:ea typeface="ＭＳ Ｐゴシック"/>
              </a:rPr>
              <a:t>IL CAMPIONE</a:t>
            </a:r>
            <a:endParaRPr/>
          </a:p>
          <a:p>
            <a:pPr lvl="1">
              <a:lnSpc>
                <a:spcPct val="150000"/>
              </a:lnSpc>
              <a:buFont typeface="Wingdings" charset="2"/>
              <a:buChar char=""/>
            </a:pPr>
            <a:r>
              <a:rPr b="1" lang="it-IT" sz="2400">
                <a:solidFill>
                  <a:srgbClr val="333399"/>
                </a:solidFill>
                <a:latin typeface="Tahoma"/>
                <a:ea typeface="ＭＳ Ｐゴシック"/>
              </a:rPr>
              <a:t> </a:t>
            </a:r>
            <a:r>
              <a:rPr b="1" lang="it-IT" sz="2400">
                <a:solidFill>
                  <a:srgbClr val="333399"/>
                </a:solidFill>
                <a:latin typeface="Tahoma"/>
                <a:ea typeface="ＭＳ Ｐゴシック"/>
              </a:rPr>
              <a:t>LA NOTORIETÀ DI M&amp;P</a:t>
            </a:r>
            <a:endParaRPr/>
          </a:p>
          <a:p>
            <a:pPr lvl="1">
              <a:lnSpc>
                <a:spcPct val="150000"/>
              </a:lnSpc>
              <a:buFont typeface="Wingdings" charset="2"/>
              <a:buChar char=""/>
            </a:pPr>
            <a:r>
              <a:rPr lang="it-IT" sz="2400">
                <a:solidFill>
                  <a:srgbClr val="bfbfbf"/>
                </a:solidFill>
                <a:latin typeface="Tahoma"/>
                <a:ea typeface="ＭＳ Ｐゴシック"/>
              </a:rPr>
              <a:t> </a:t>
            </a:r>
            <a:r>
              <a:rPr lang="it-IT" sz="2400">
                <a:solidFill>
                  <a:srgbClr val="bfbfbf"/>
                </a:solidFill>
                <a:latin typeface="Tahoma"/>
                <a:ea typeface="ＭＳ Ｐゴシック"/>
              </a:rPr>
              <a:t>LA SODDISFAZIONE DEGLI UTENTI</a:t>
            </a:r>
            <a:endParaRPr/>
          </a:p>
          <a:p>
            <a:pPr lvl="1">
              <a:lnSpc>
                <a:spcPct val="150000"/>
              </a:lnSpc>
              <a:buFont typeface="Wingdings" charset="2"/>
              <a:buChar char=""/>
            </a:pPr>
            <a:r>
              <a:rPr lang="it-IT" sz="2400">
                <a:solidFill>
                  <a:srgbClr val="bfbfbf"/>
                </a:solidFill>
                <a:latin typeface="Tahoma"/>
                <a:ea typeface="ＭＳ Ｐゴシック"/>
              </a:rPr>
              <a:t> </a:t>
            </a:r>
            <a:r>
              <a:rPr lang="it-IT" sz="2400">
                <a:solidFill>
                  <a:srgbClr val="bfbfbf"/>
                </a:solidFill>
                <a:latin typeface="Tahoma"/>
                <a:ea typeface="ＭＳ Ｐゴシック"/>
              </a:rPr>
              <a:t>CONCLUSIONI</a:t>
            </a:r>
            <a:endParaRPr/>
          </a:p>
          <a:p>
            <a:pPr>
              <a:lnSpc>
                <a:spcPct val="150000"/>
              </a:lnSpc>
            </a:pPr>
            <a:endParaRPr/>
          </a:p>
        </p:txBody>
      </p:sp>
    </p:spTree>
  </p:cSld>
  <p:timing>
    <p:tnLst>
      <p:par>
        <p:cTn id="25" dur="indefinite" restart="never" nodeType="tmRoot">
          <p:childTnLst>
            <p:seq>
              <p:cTn id="26" dur="indefinite" nodeType="mainSeq">
                <p:childTnLst>
                  <p:par>
                    <p:cTn id="27" nodeType="clickEffect" fill="hold">
                      <p:stCondLst>
                        <p:cond delay="indefinite"/>
                      </p:stCondLst>
                      <p:childTnLst>
                        <p:par>
                          <p:cTn id="28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afterEffect" fill="hold" presetClass="entr" presetID="18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 additive="repl">
                                        <p:cTn id="31" dur="2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TextShape 1"/>
          <p:cNvSpPr txBox="1"/>
          <p:nvPr/>
        </p:nvSpPr>
        <p:spPr>
          <a:xfrm>
            <a:off x="0" y="6613560"/>
            <a:ext cx="533160" cy="24408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fld id="{6DA2CFC4-AA2D-4F94-839A-7C07D73FC350}" type="slidenum">
              <a:rPr lang="it-IT" sz="1000">
                <a:solidFill>
                  <a:srgbClr val="990000"/>
                </a:solidFill>
                <a:latin typeface="Arial"/>
                <a:ea typeface="ＭＳ Ｐゴシック"/>
              </a:rPr>
              <a:t>&lt;numero&gt;</a:t>
            </a:fld>
            <a:endParaRPr/>
          </a:p>
        </p:txBody>
      </p:sp>
      <p:sp>
        <p:nvSpPr>
          <p:cNvPr id="211" name="TextShape 2"/>
          <p:cNvSpPr txBox="1"/>
          <p:nvPr/>
        </p:nvSpPr>
        <p:spPr>
          <a:xfrm>
            <a:off x="457200" y="274680"/>
            <a:ext cx="8229240" cy="6328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it-IT" sz="2800">
                <a:solidFill>
                  <a:srgbClr val="333399"/>
                </a:solidFill>
                <a:latin typeface="Tahoma"/>
                <a:ea typeface="ＭＳ Ｐゴシック"/>
              </a:rPr>
              <a:t>LA NOTORIETÀ</a:t>
            </a:r>
            <a:r>
              <a:rPr lang="it-IT" sz="3200">
                <a:solidFill>
                  <a:srgbClr val="333399"/>
                </a:solidFill>
                <a:latin typeface="Tahoma"/>
                <a:ea typeface="ＭＳ Ｐゴシック"/>
              </a:rPr>
              <a:t>	</a:t>
            </a:r>
            <a:r>
              <a:rPr lang="it-IT" sz="3200">
                <a:solidFill>
                  <a:srgbClr val="333399"/>
                </a:solidFill>
                <a:latin typeface="Tahoma"/>
                <a:ea typeface="ＭＳ Ｐゴシック"/>
              </a:rPr>
              <a:t>	</a:t>
            </a:r>
            <a:r>
              <a:rPr lang="it-IT" sz="3200">
                <a:solidFill>
                  <a:srgbClr val="333399"/>
                </a:solidFill>
                <a:latin typeface="Tahoma"/>
                <a:ea typeface="ＭＳ Ｐゴシック"/>
              </a:rPr>
              <a:t>	</a:t>
            </a:r>
            <a:r>
              <a:rPr lang="it-IT" sz="2000">
                <a:solidFill>
                  <a:srgbClr val="333399"/>
                </a:solidFill>
                <a:latin typeface="Tahoma"/>
                <a:ea typeface="ＭＳ Ｐゴシック"/>
              </a:rPr>
              <a:t>1/6</a:t>
            </a:r>
            <a:endParaRPr/>
          </a:p>
        </p:txBody>
      </p:sp>
      <p:sp>
        <p:nvSpPr>
          <p:cNvPr id="212" name="CustomShape 3"/>
          <p:cNvSpPr/>
          <p:nvPr/>
        </p:nvSpPr>
        <p:spPr>
          <a:xfrm>
            <a:off x="828000" y="1207440"/>
            <a:ext cx="2231640" cy="91116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5000" bIns="45000"/>
          <a:p>
            <a:pPr>
              <a:lnSpc>
                <a:spcPct val="150000"/>
              </a:lnSpc>
            </a:pPr>
            <a:r>
              <a:rPr b="1" i="1" lang="it-IT" sz="1200">
                <a:solidFill>
                  <a:srgbClr val="333399"/>
                </a:solidFill>
                <a:latin typeface="Tahoma"/>
                <a:ea typeface="ＭＳ Ｐゴシック"/>
              </a:rPr>
              <a:t>POSSIBILITÀ DI UTILIZZO DI STRUMENTI DIGITALI DI PAGAMENTO</a:t>
            </a:r>
            <a:endParaRPr/>
          </a:p>
        </p:txBody>
      </p:sp>
      <p:sp>
        <p:nvSpPr>
          <p:cNvPr id="213" name="CustomShape 4"/>
          <p:cNvSpPr/>
          <p:nvPr/>
        </p:nvSpPr>
        <p:spPr>
          <a:xfrm>
            <a:off x="3851640" y="2205000"/>
            <a:ext cx="2088000" cy="33303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it-IT" sz="1600">
                <a:solidFill>
                  <a:srgbClr val="000000"/>
                </a:solidFill>
                <a:latin typeface="Arial"/>
                <a:ea typeface="ＭＳ Ｐゴシック"/>
              </a:rPr>
              <a:t>Il totale del campione preferisce lo strumento di pagamento tradizionale (il contante, soprattutto l’utente </a:t>
            </a:r>
            <a:r>
              <a:rPr i="1" lang="it-IT" sz="1600">
                <a:solidFill>
                  <a:srgbClr val="cc3300"/>
                </a:solidFill>
                <a:latin typeface="Arial"/>
                <a:ea typeface="ＭＳ Ｐゴシック"/>
              </a:rPr>
              <a:t>Fedele</a:t>
            </a:r>
            <a:r>
              <a:rPr lang="it-IT" sz="1600">
                <a:solidFill>
                  <a:srgbClr val="000000"/>
                </a:solidFill>
                <a:latin typeface="Arial"/>
                <a:ea typeface="ＭＳ Ｐゴシック"/>
              </a:rPr>
              <a:t>)</a:t>
            </a:r>
            <a:endParaRPr/>
          </a:p>
          <a:p>
            <a:pPr>
              <a:lnSpc>
                <a:spcPct val="100000"/>
              </a:lnSpc>
            </a:pPr>
            <a:r>
              <a:rPr lang="it-IT" sz="1600">
                <a:solidFill>
                  <a:srgbClr val="000000"/>
                </a:solidFill>
                <a:latin typeface="Arial"/>
                <a:ea typeface="ＭＳ Ｐゴシック"/>
              </a:rPr>
              <a:t>Il bancomat è il metodo di pagamento più usato dall’utente </a:t>
            </a:r>
            <a:r>
              <a:rPr i="1" lang="it-IT" sz="1600">
                <a:solidFill>
                  <a:srgbClr val="cc3300"/>
                </a:solidFill>
                <a:latin typeface="Arial"/>
                <a:ea typeface="ＭＳ Ｐゴシック"/>
              </a:rPr>
              <a:t>Digitale</a:t>
            </a:r>
            <a:r>
              <a:rPr lang="it-IT" sz="1600">
                <a:solidFill>
                  <a:srgbClr val="000000"/>
                </a:solidFill>
                <a:latin typeface="Arial"/>
                <a:ea typeface="ＭＳ Ｐゴシック"/>
              </a:rPr>
              <a:t> e dal </a:t>
            </a:r>
            <a:r>
              <a:rPr i="1" lang="it-IT" sz="1600">
                <a:solidFill>
                  <a:srgbClr val="cc3300"/>
                </a:solidFill>
                <a:latin typeface="Arial"/>
                <a:ea typeface="ＭＳ Ｐゴシック"/>
              </a:rPr>
              <a:t>Residente</a:t>
            </a:r>
            <a:r>
              <a:rPr lang="it-IT" sz="1600">
                <a:solidFill>
                  <a:srgbClr val="000000"/>
                </a:solidFill>
                <a:latin typeface="Arial"/>
                <a:ea typeface="ＭＳ Ｐゴシック"/>
              </a:rPr>
              <a:t> (per il 45% del totale)</a:t>
            </a:r>
            <a:endParaRPr/>
          </a:p>
        </p:txBody>
      </p:sp>
      <p:graphicFrame>
        <p:nvGraphicFramePr>
          <p:cNvPr id="214" name="Grafico 6"/>
          <p:cNvGraphicFramePr/>
          <p:nvPr/>
        </p:nvGraphicFramePr>
        <p:xfrm>
          <a:off x="755640" y="1530720"/>
          <a:ext cx="4391640" cy="3993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215" name="Grafico 7"/>
          <p:cNvGraphicFramePr/>
          <p:nvPr/>
        </p:nvGraphicFramePr>
        <p:xfrm>
          <a:off x="6444360" y="2818800"/>
          <a:ext cx="2520000" cy="2742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6" name="CustomShape 5"/>
          <p:cNvSpPr/>
          <p:nvPr/>
        </p:nvSpPr>
        <p:spPr>
          <a:xfrm>
            <a:off x="6156000" y="1211400"/>
            <a:ext cx="2808000" cy="1582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r">
              <a:lnSpc>
                <a:spcPct val="100000"/>
              </a:lnSpc>
            </a:pPr>
            <a:r>
              <a:rPr lang="it-IT" sz="1400">
                <a:solidFill>
                  <a:srgbClr val="000000"/>
                </a:solidFill>
                <a:latin typeface="Arial"/>
                <a:ea typeface="ＭＳ Ｐゴシック"/>
              </a:rPr>
              <a:t>Il 51% degli utenti sa che esiste la possibilità di non pagare il parcheggio per i familiari di pazienti dell’ospedale «Salesi» </a:t>
            </a:r>
            <a:endParaRPr/>
          </a:p>
          <a:p>
            <a:pPr algn="r">
              <a:lnSpc>
                <a:spcPct val="100000"/>
              </a:lnSpc>
            </a:pPr>
            <a:r>
              <a:rPr lang="it-IT" sz="1400">
                <a:solidFill>
                  <a:srgbClr val="000000"/>
                </a:solidFill>
                <a:latin typeface="Arial"/>
                <a:ea typeface="ＭＳ Ｐゴシック"/>
              </a:rPr>
              <a:t>Un terzo degli appartenenti al profilo </a:t>
            </a:r>
            <a:r>
              <a:rPr i="1" lang="it-IT" sz="1400">
                <a:solidFill>
                  <a:srgbClr val="cc3300"/>
                </a:solidFill>
                <a:latin typeface="Arial"/>
                <a:ea typeface="ＭＳ Ｐゴシック"/>
              </a:rPr>
              <a:t>Salesi</a:t>
            </a:r>
            <a:r>
              <a:rPr lang="it-IT" sz="1400">
                <a:solidFill>
                  <a:srgbClr val="000000"/>
                </a:solidFill>
                <a:latin typeface="Arial"/>
                <a:ea typeface="ＭＳ Ｐゴシック"/>
              </a:rPr>
              <a:t> non è però a conoscenza di tale agevolazione</a:t>
            </a:r>
            <a:endParaRPr/>
          </a:p>
        </p:txBody>
      </p:sp>
    </p:spTree>
  </p:cSld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TextShape 1"/>
          <p:cNvSpPr txBox="1"/>
          <p:nvPr/>
        </p:nvSpPr>
        <p:spPr>
          <a:xfrm>
            <a:off x="0" y="6613560"/>
            <a:ext cx="533160" cy="24408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fld id="{E65EB238-1935-4EA4-977D-FC0DFC33061E}" type="slidenum">
              <a:rPr lang="it-IT" sz="1000">
                <a:solidFill>
                  <a:srgbClr val="990000"/>
                </a:solidFill>
                <a:latin typeface="Arial"/>
                <a:ea typeface="ＭＳ Ｐゴシック"/>
              </a:rPr>
              <a:t>&lt;numero&gt;</a:t>
            </a:fld>
            <a:endParaRPr/>
          </a:p>
        </p:txBody>
      </p:sp>
      <p:sp>
        <p:nvSpPr>
          <p:cNvPr id="218" name="TextShape 2"/>
          <p:cNvSpPr txBox="1"/>
          <p:nvPr/>
        </p:nvSpPr>
        <p:spPr>
          <a:xfrm>
            <a:off x="457200" y="274680"/>
            <a:ext cx="8229240" cy="6328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it-IT" sz="2800">
                <a:solidFill>
                  <a:srgbClr val="333399"/>
                </a:solidFill>
                <a:latin typeface="Tahoma"/>
                <a:ea typeface="ＭＳ Ｐゴシック"/>
              </a:rPr>
              <a:t>LA</a:t>
            </a:r>
            <a:r>
              <a:rPr lang="it-IT" sz="3200">
                <a:solidFill>
                  <a:srgbClr val="333399"/>
                </a:solidFill>
                <a:latin typeface="Tahoma"/>
                <a:ea typeface="ＭＳ Ｐゴシック"/>
              </a:rPr>
              <a:t> </a:t>
            </a:r>
            <a:r>
              <a:rPr lang="it-IT" sz="2800">
                <a:solidFill>
                  <a:srgbClr val="333399"/>
                </a:solidFill>
                <a:latin typeface="Tahoma"/>
                <a:ea typeface="ＭＳ Ｐゴシック"/>
              </a:rPr>
              <a:t>NOTORIETÀ</a:t>
            </a:r>
            <a:r>
              <a:rPr lang="it-IT" sz="3200">
                <a:solidFill>
                  <a:srgbClr val="333399"/>
                </a:solidFill>
                <a:latin typeface="Tahoma"/>
                <a:ea typeface="ＭＳ Ｐゴシック"/>
              </a:rPr>
              <a:t>	</a:t>
            </a:r>
            <a:r>
              <a:rPr lang="it-IT" sz="3200">
                <a:solidFill>
                  <a:srgbClr val="333399"/>
                </a:solidFill>
                <a:latin typeface="Tahoma"/>
                <a:ea typeface="ＭＳ Ｐゴシック"/>
              </a:rPr>
              <a:t>	</a:t>
            </a:r>
            <a:r>
              <a:rPr lang="it-IT" sz="3200">
                <a:solidFill>
                  <a:srgbClr val="333399"/>
                </a:solidFill>
                <a:latin typeface="Tahoma"/>
                <a:ea typeface="ＭＳ Ｐゴシック"/>
              </a:rPr>
              <a:t>	</a:t>
            </a:r>
            <a:r>
              <a:rPr lang="it-IT" sz="2000">
                <a:solidFill>
                  <a:srgbClr val="333399"/>
                </a:solidFill>
                <a:latin typeface="Tahoma"/>
                <a:ea typeface="ＭＳ Ｐゴシック"/>
              </a:rPr>
              <a:t>2/6</a:t>
            </a:r>
            <a:endParaRPr/>
          </a:p>
        </p:txBody>
      </p:sp>
      <p:graphicFrame>
        <p:nvGraphicFramePr>
          <p:cNvPr id="219" name="Table 3"/>
          <p:cNvGraphicFramePr/>
          <p:nvPr/>
        </p:nvGraphicFramePr>
        <p:xfrm>
          <a:off x="3780000" y="1845000"/>
          <a:ext cx="4895640" cy="1446120"/>
        </p:xfrm>
        <a:graphic>
          <a:graphicData uri="http://schemas.openxmlformats.org/drawingml/2006/table">
            <a:tbl>
              <a:tblPr/>
              <a:tblGrid>
                <a:gridCol w="720000"/>
                <a:gridCol w="720000"/>
                <a:gridCol w="1080000"/>
                <a:gridCol w="720000"/>
                <a:gridCol w="792000"/>
                <a:gridCol w="863640"/>
              </a:tblGrid>
              <a:tr h="337320">
                <a:tc>
                  <a:tcPr/>
                </a:tc>
                <a:tc>
                  <a:txBody>
                    <a:bodyPr lIns="44280" rIns="4428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Totale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Residente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Fedele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400" u="sng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S</a:t>
                      </a:r>
                      <a:r>
                        <a:rPr lang="it-IT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alesi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i="1" lang="it-IT" sz="1400">
                          <a:solidFill>
                            <a:srgbClr val="595959"/>
                          </a:solidFill>
                          <a:latin typeface="Calibri"/>
                          <a:ea typeface="Times New Roman"/>
                        </a:rPr>
                        <a:t>Digitale</a:t>
                      </a:r>
                      <a:endParaRPr/>
                    </a:p>
                  </a:txBody>
                  <a:tcPr/>
                </a:tc>
              </a:tr>
              <a:tr h="279360">
                <a:tc>
                  <a:txBody>
                    <a:bodyPr lIns="44280" rIns="44280" tIns="0" bIns="0" anchor="b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it-IT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si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it-IT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42,2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it-IT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51,6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it-IT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47,5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it-IT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35,9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i="1" lang="it-IT" sz="1400">
                          <a:solidFill>
                            <a:srgbClr val="595959"/>
                          </a:solidFill>
                          <a:latin typeface="Calibri"/>
                          <a:ea typeface="Times New Roman"/>
                        </a:rPr>
                        <a:t>40,2</a:t>
                      </a:r>
                      <a:endParaRPr/>
                    </a:p>
                  </a:txBody>
                  <a:tcPr/>
                </a:tc>
              </a:tr>
              <a:tr h="279360">
                <a:tc>
                  <a:txBody>
                    <a:bodyPr lIns="44280" rIns="44280" tIns="0" bIns="0" anchor="b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it-IT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no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it-IT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56,3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47,7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50,6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63,2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i="1" lang="it-IT" sz="1400">
                          <a:solidFill>
                            <a:srgbClr val="595959"/>
                          </a:solidFill>
                          <a:latin typeface="Calibri"/>
                          <a:ea typeface="Times New Roman"/>
                        </a:rPr>
                        <a:t>59,1</a:t>
                      </a:r>
                      <a:endParaRPr/>
                    </a:p>
                  </a:txBody>
                  <a:tcPr/>
                </a:tc>
              </a:tr>
              <a:tr h="279360">
                <a:tc>
                  <a:txBody>
                    <a:bodyPr lIns="44280" rIns="44280" tIns="0" bIns="0" anchor="b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it-IT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n.d.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it-IT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1,5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0,7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1,9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0,9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i="1" lang="it-IT" sz="1400">
                          <a:solidFill>
                            <a:srgbClr val="595959"/>
                          </a:solidFill>
                          <a:latin typeface="Calibri"/>
                          <a:ea typeface="Times New Roman"/>
                        </a:rPr>
                        <a:t>0,7</a:t>
                      </a:r>
                      <a:endParaRPr/>
                    </a:p>
                  </a:txBody>
                  <a:tcPr/>
                </a:tc>
              </a:tr>
              <a:tr h="279360">
                <a:tc>
                  <a:txBody>
                    <a:bodyPr lIns="44280" rIns="44280" tIns="0" bIns="0" anchor="b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it-IT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Totale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it-IT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100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it-IT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100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it-IT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100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it-IT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100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i="1" lang="it-IT" sz="1400">
                          <a:solidFill>
                            <a:srgbClr val="595959"/>
                          </a:solidFill>
                          <a:latin typeface="Calibri"/>
                          <a:ea typeface="Times New Roman"/>
                        </a:rPr>
                        <a:t>100</a:t>
                      </a:r>
                      <a:endParaRPr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20" name="CustomShape 4"/>
          <p:cNvSpPr/>
          <p:nvPr/>
        </p:nvSpPr>
        <p:spPr>
          <a:xfrm>
            <a:off x="826920" y="1082880"/>
            <a:ext cx="2231280" cy="63684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5000" bIns="45000"/>
          <a:p>
            <a:pPr>
              <a:lnSpc>
                <a:spcPct val="150000"/>
              </a:lnSpc>
            </a:pPr>
            <a:r>
              <a:rPr b="1" i="1" lang="it-IT" sz="1200">
                <a:solidFill>
                  <a:srgbClr val="333399"/>
                </a:solidFill>
                <a:latin typeface="Tahoma"/>
                <a:ea typeface="ＭＳ Ｐゴシック"/>
              </a:rPr>
              <a:t>LA POSSIBILITÀ DI PRESENTARE RECLAMO</a:t>
            </a:r>
            <a:endParaRPr/>
          </a:p>
        </p:txBody>
      </p:sp>
      <p:graphicFrame>
        <p:nvGraphicFramePr>
          <p:cNvPr id="221" name="Table 5"/>
          <p:cNvGraphicFramePr/>
          <p:nvPr/>
        </p:nvGraphicFramePr>
        <p:xfrm>
          <a:off x="827640" y="4671360"/>
          <a:ext cx="7848000" cy="1290600"/>
        </p:xfrm>
        <a:graphic>
          <a:graphicData uri="http://schemas.openxmlformats.org/drawingml/2006/table">
            <a:tbl>
              <a:tblPr/>
              <a:tblGrid>
                <a:gridCol w="2844360"/>
                <a:gridCol w="984600"/>
                <a:gridCol w="1247040"/>
                <a:gridCol w="918720"/>
                <a:gridCol w="853200"/>
                <a:gridCol w="1000080"/>
              </a:tblGrid>
              <a:tr h="329040">
                <a:tc>
                  <a:txBody>
                    <a:bodyPr lIns="44280" rIns="44280" tIns="0" bIns="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it-IT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Valori in %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Totale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Residente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Fedele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Salesi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i="1" lang="it-IT" sz="1400">
                          <a:solidFill>
                            <a:srgbClr val="595959"/>
                          </a:solidFill>
                          <a:latin typeface="Calibri"/>
                          <a:ea typeface="Times New Roman"/>
                        </a:rPr>
                        <a:t>Digitale</a:t>
                      </a:r>
                      <a:endParaRPr/>
                    </a:p>
                  </a:txBody>
                  <a:tcPr/>
                </a:tc>
              </a:tr>
              <a:tr h="329040">
                <a:tc>
                  <a:txBody>
                    <a:bodyPr lIns="44280" rIns="44280" tIns="0" bIns="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it-IT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Reclami presentati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5,9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9,0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4,4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5,1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i="1" lang="it-IT" sz="1400">
                          <a:solidFill>
                            <a:srgbClr val="595959"/>
                          </a:solidFill>
                          <a:latin typeface="Calibri"/>
                          <a:ea typeface="Times New Roman"/>
                        </a:rPr>
                        <a:t>6,2</a:t>
                      </a:r>
                      <a:endParaRPr/>
                    </a:p>
                  </a:txBody>
                  <a:tcPr/>
                </a:tc>
              </a:tr>
              <a:tr h="632520">
                <a:tc>
                  <a:txBody>
                    <a:bodyPr lIns="44280" rIns="44280" tIns="0" bIns="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it-IT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Ha ricevuto risposta entro 22 giorni?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39,1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24,3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57,1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33,3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i="1" lang="it-IT" sz="1400">
                          <a:solidFill>
                            <a:srgbClr val="595959"/>
                          </a:solidFill>
                          <a:latin typeface="Calibri"/>
                          <a:ea typeface="Times New Roman"/>
                        </a:rPr>
                        <a:t>35,3</a:t>
                      </a:r>
                      <a:endParaRPr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22" name="Picture 2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6940800" y="4023000"/>
            <a:ext cx="539640" cy="539640"/>
          </a:xfrm>
          <a:prstGeom prst="rect">
            <a:avLst/>
          </a:prstGeom>
          <a:ln>
            <a:noFill/>
          </a:ln>
        </p:spPr>
      </p:pic>
      <p:pic>
        <p:nvPicPr>
          <p:cNvPr id="223" name="Picture 6" descr=""/>
          <p:cNvPicPr/>
          <p:nvPr/>
        </p:nvPicPr>
        <p:blipFill>
          <a:blip r:embed="rId2"/>
          <a:srcRect l="13433" t="0" r="14891" b="0"/>
          <a:stretch>
            <a:fillRect/>
          </a:stretch>
        </p:blipFill>
        <p:spPr>
          <a:xfrm>
            <a:off x="5941080" y="4028400"/>
            <a:ext cx="582120" cy="539640"/>
          </a:xfrm>
          <a:prstGeom prst="rect">
            <a:avLst/>
          </a:prstGeom>
          <a:ln>
            <a:noFill/>
          </a:ln>
        </p:spPr>
      </p:pic>
      <p:pic>
        <p:nvPicPr>
          <p:cNvPr id="224" name="Picture 2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4913640" y="4028400"/>
            <a:ext cx="570600" cy="539640"/>
          </a:xfrm>
          <a:prstGeom prst="rect">
            <a:avLst/>
          </a:prstGeom>
          <a:ln>
            <a:noFill/>
          </a:ln>
        </p:spPr>
      </p:pic>
      <p:pic>
        <p:nvPicPr>
          <p:cNvPr id="225" name="Picture 2" descr=""/>
          <p:cNvPicPr/>
          <p:nvPr/>
        </p:nvPicPr>
        <p:blipFill>
          <a:blip r:embed="rId4"/>
          <a:stretch>
            <a:fillRect/>
          </a:stretch>
        </p:blipFill>
        <p:spPr>
          <a:xfrm>
            <a:off x="7980120" y="3933000"/>
            <a:ext cx="407880" cy="719640"/>
          </a:xfrm>
          <a:prstGeom prst="rect">
            <a:avLst/>
          </a:prstGeom>
          <a:ln>
            <a:noFill/>
          </a:ln>
        </p:spPr>
      </p:pic>
      <p:sp>
        <p:nvSpPr>
          <p:cNvPr id="226" name="CustomShape 6"/>
          <p:cNvSpPr/>
          <p:nvPr/>
        </p:nvSpPr>
        <p:spPr>
          <a:xfrm>
            <a:off x="774000" y="1743120"/>
            <a:ext cx="2565000" cy="2767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it-IT" sz="1600">
                <a:solidFill>
                  <a:srgbClr val="595959"/>
                </a:solidFill>
                <a:latin typeface="Tahoma"/>
                <a:ea typeface="ＭＳ Ｐゴシック"/>
              </a:rPr>
              <a:t>È ampiamente nota la possibilità di presentare reclamo ad M&amp;P, ma solo il 5,9% degli utenti ha avuto occasione di presentarne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it-IT" sz="1600">
                <a:solidFill>
                  <a:srgbClr val="595959"/>
                </a:solidFill>
                <a:latin typeface="Tahoma"/>
                <a:ea typeface="ＭＳ Ｐゴシック"/>
              </a:rPr>
              <a:t>Di questi, il 60% non ha ricevuto risposta entro il tempo previsto nella </a:t>
            </a:r>
            <a:r>
              <a:rPr i="1" lang="it-IT" sz="1600">
                <a:solidFill>
                  <a:srgbClr val="595959"/>
                </a:solidFill>
                <a:latin typeface="Tahoma"/>
                <a:ea typeface="ＭＳ Ｐゴシック"/>
              </a:rPr>
              <a:t>carta dei servizi</a:t>
            </a:r>
            <a:endParaRPr/>
          </a:p>
        </p:txBody>
      </p:sp>
    </p:spTree>
  </p:cSld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TextShape 1"/>
          <p:cNvSpPr txBox="1"/>
          <p:nvPr/>
        </p:nvSpPr>
        <p:spPr>
          <a:xfrm>
            <a:off x="0" y="6613560"/>
            <a:ext cx="533160" cy="24408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fld id="{365C06B3-1E09-4E12-BEEA-BFA7DB162946}" type="slidenum">
              <a:rPr lang="it-IT" sz="1000">
                <a:solidFill>
                  <a:srgbClr val="990000"/>
                </a:solidFill>
                <a:latin typeface="Arial"/>
                <a:ea typeface="ＭＳ Ｐゴシック"/>
              </a:rPr>
              <a:t>&lt;numero&gt;</a:t>
            </a:fld>
            <a:endParaRPr/>
          </a:p>
        </p:txBody>
      </p:sp>
      <p:sp>
        <p:nvSpPr>
          <p:cNvPr id="228" name="CustomShape 2"/>
          <p:cNvSpPr/>
          <p:nvPr/>
        </p:nvSpPr>
        <p:spPr>
          <a:xfrm>
            <a:off x="755640" y="1194480"/>
            <a:ext cx="7559280" cy="54684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5000" bIns="45000"/>
          <a:p>
            <a:pPr>
              <a:lnSpc>
                <a:spcPct val="150000"/>
              </a:lnSpc>
            </a:pPr>
            <a:r>
              <a:rPr lang="it-IT" sz="2000">
                <a:solidFill>
                  <a:srgbClr val="333399"/>
                </a:solidFill>
                <a:latin typeface="Tahoma"/>
                <a:ea typeface="ＭＳ Ｐゴシック"/>
              </a:rPr>
              <a:t>LA CARTA DEI SERVIZI</a:t>
            </a:r>
            <a:endParaRPr/>
          </a:p>
        </p:txBody>
      </p:sp>
      <p:graphicFrame>
        <p:nvGraphicFramePr>
          <p:cNvPr id="229" name="Table 3"/>
          <p:cNvGraphicFramePr/>
          <p:nvPr/>
        </p:nvGraphicFramePr>
        <p:xfrm>
          <a:off x="826920" y="1813680"/>
          <a:ext cx="4608000" cy="1463040"/>
        </p:xfrm>
        <a:graphic>
          <a:graphicData uri="http://schemas.openxmlformats.org/drawingml/2006/table">
            <a:tbl>
              <a:tblPr/>
              <a:tblGrid>
                <a:gridCol w="1224000"/>
                <a:gridCol w="576000"/>
                <a:gridCol w="777600"/>
                <a:gridCol w="676800"/>
                <a:gridCol w="676800"/>
                <a:gridCol w="676800"/>
              </a:tblGrid>
              <a:tr h="365400">
                <a:tc>
                  <a:txBody>
                    <a:bodyPr lIns="44280" rIns="44280" tIns="0" bIns="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it-IT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Conosce la carta dei servizi?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i="1" lang="it-IT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Totale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i="1" lang="it-IT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Residente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i="1" lang="it-IT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Fedele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i="1" lang="it-IT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Salesi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i="1" lang="it-IT" sz="1100">
                          <a:solidFill>
                            <a:srgbClr val="595959"/>
                          </a:solidFill>
                          <a:latin typeface="Calibri"/>
                          <a:ea typeface="Times New Roman"/>
                        </a:rPr>
                        <a:t>Digitale</a:t>
                      </a:r>
                      <a:endParaRPr/>
                    </a:p>
                  </a:txBody>
                  <a:tcPr/>
                </a:tc>
              </a:tr>
              <a:tr h="243720">
                <a:tc>
                  <a:txBody>
                    <a:bodyPr lIns="44280" rIns="44280" tIns="0" bIns="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it-IT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si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ctr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it-IT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23,5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ctr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it-IT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39,2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ctr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it-IT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21,9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ctr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it-IT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21,4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ctr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i="1" lang="it-IT" sz="1200">
                          <a:solidFill>
                            <a:srgbClr val="595959"/>
                          </a:solidFill>
                          <a:latin typeface="Calibri"/>
                          <a:ea typeface="Times New Roman"/>
                        </a:rPr>
                        <a:t>24,0</a:t>
                      </a:r>
                      <a:endParaRPr/>
                    </a:p>
                  </a:txBody>
                  <a:tcPr/>
                </a:tc>
              </a:tr>
              <a:tr h="243720">
                <a:tc>
                  <a:txBody>
                    <a:bodyPr lIns="44280" rIns="44280" tIns="0" bIns="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it-IT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no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ctr"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76,2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ctr"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60,5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ctr"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78,1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ctr"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77,8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ctr"/>
                    <a:p>
                      <a:pPr algn="r">
                        <a:lnSpc>
                          <a:spcPct val="100000"/>
                        </a:lnSpc>
                      </a:pPr>
                      <a:r>
                        <a:rPr i="1" lang="it-IT" sz="1200">
                          <a:solidFill>
                            <a:srgbClr val="595959"/>
                          </a:solidFill>
                          <a:latin typeface="Calibri"/>
                          <a:ea typeface="Times New Roman"/>
                        </a:rPr>
                        <a:t>75,6</a:t>
                      </a:r>
                      <a:endParaRPr/>
                    </a:p>
                  </a:txBody>
                  <a:tcPr/>
                </a:tc>
              </a:tr>
              <a:tr h="366120">
                <a:tc>
                  <a:txBody>
                    <a:bodyPr lIns="44280" rIns="44280" tIns="0" bIns="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it-IT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n.d.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ctr"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0,4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ctr"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0,2</a:t>
                      </a:r>
                      <a:endParaRPr/>
                    </a:p>
                  </a:txBody>
                  <a:tcPr/>
                </a:tc>
                <a:tc>
                  <a:tcPr/>
                </a:tc>
                <a:tc>
                  <a:txBody>
                    <a:bodyPr lIns="44280" rIns="44280" tIns="0" bIns="0" anchor="ctr"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0,9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ctr"/>
                    <a:p>
                      <a:pPr algn="r">
                        <a:lnSpc>
                          <a:spcPct val="100000"/>
                        </a:lnSpc>
                      </a:pPr>
                      <a:r>
                        <a:rPr i="1" lang="it-IT" sz="1200">
                          <a:solidFill>
                            <a:srgbClr val="595959"/>
                          </a:solidFill>
                          <a:latin typeface="Calibri"/>
                          <a:ea typeface="Times New Roman"/>
                        </a:rPr>
                        <a:t>0,4</a:t>
                      </a:r>
                      <a:endParaRPr/>
                    </a:p>
                  </a:txBody>
                  <a:tcPr/>
                </a:tc>
              </a:tr>
              <a:tr h="365400">
                <a:tc>
                  <a:txBody>
                    <a:bodyPr lIns="44280" rIns="44280" tIns="0" bIns="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it-IT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Totale complessivo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ctr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it-IT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100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ctr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it-IT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100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ctr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it-IT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100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ctr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it-IT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100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ctr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i="1" lang="it-IT" sz="1100">
                          <a:solidFill>
                            <a:srgbClr val="595959"/>
                          </a:solidFill>
                          <a:latin typeface="Calibri"/>
                          <a:ea typeface="Times New Roman"/>
                        </a:rPr>
                        <a:t>100</a:t>
                      </a:r>
                      <a:endParaRPr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30" name="CustomShape 4"/>
          <p:cNvSpPr/>
          <p:nvPr/>
        </p:nvSpPr>
        <p:spPr>
          <a:xfrm>
            <a:off x="826920" y="3717000"/>
            <a:ext cx="7559280" cy="54756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5000" bIns="45000"/>
          <a:p>
            <a:pPr>
              <a:lnSpc>
                <a:spcPct val="150000"/>
              </a:lnSpc>
            </a:pPr>
            <a:r>
              <a:rPr lang="it-IT" sz="2000">
                <a:solidFill>
                  <a:srgbClr val="333399"/>
                </a:solidFill>
                <a:latin typeface="Tahoma"/>
                <a:ea typeface="ＭＳ Ｐゴシック"/>
              </a:rPr>
              <a:t>IL NUMERO VERDE</a:t>
            </a:r>
            <a:endParaRPr/>
          </a:p>
        </p:txBody>
      </p:sp>
      <p:graphicFrame>
        <p:nvGraphicFramePr>
          <p:cNvPr id="231" name="Table 5"/>
          <p:cNvGraphicFramePr/>
          <p:nvPr/>
        </p:nvGraphicFramePr>
        <p:xfrm>
          <a:off x="826920" y="4375440"/>
          <a:ext cx="4608000" cy="1462680"/>
        </p:xfrm>
        <a:graphic>
          <a:graphicData uri="http://schemas.openxmlformats.org/drawingml/2006/table">
            <a:tbl>
              <a:tblPr/>
              <a:tblGrid>
                <a:gridCol w="1152000"/>
                <a:gridCol w="691200"/>
                <a:gridCol w="691200"/>
                <a:gridCol w="691200"/>
                <a:gridCol w="691200"/>
                <a:gridCol w="691200"/>
              </a:tblGrid>
              <a:tr h="365400">
                <a:tc>
                  <a:txBody>
                    <a:bodyPr lIns="44280" rIns="44280" tIns="0" bIns="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it-IT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Conosce il numero verde?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i="1" lang="it-IT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Totale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i="1" lang="it-IT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Residente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i="1" lang="it-IT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Fedele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i="1" lang="it-IT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Salesi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i="1" lang="it-IT" sz="1100">
                          <a:solidFill>
                            <a:srgbClr val="595959"/>
                          </a:solidFill>
                          <a:latin typeface="Calibri"/>
                          <a:ea typeface="Times New Roman"/>
                        </a:rPr>
                        <a:t>Digitale</a:t>
                      </a:r>
                      <a:endParaRPr/>
                    </a:p>
                  </a:txBody>
                  <a:tcPr/>
                </a:tc>
              </a:tr>
              <a:tr h="243720">
                <a:tc>
                  <a:txBody>
                    <a:bodyPr lIns="44280" rIns="44280" tIns="0" bIns="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it-IT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si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ctr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it-IT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48,5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ctr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it-IT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56,9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ctr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it-IT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57,5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ctr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it-IT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55,6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ctr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i="1" lang="it-IT" sz="1200">
                          <a:solidFill>
                            <a:srgbClr val="595959"/>
                          </a:solidFill>
                          <a:latin typeface="Calibri"/>
                          <a:ea typeface="Times New Roman"/>
                        </a:rPr>
                        <a:t>49,6</a:t>
                      </a:r>
                      <a:endParaRPr/>
                    </a:p>
                  </a:txBody>
                  <a:tcPr/>
                </a:tc>
              </a:tr>
              <a:tr h="243720">
                <a:tc>
                  <a:txBody>
                    <a:bodyPr lIns="44280" rIns="44280" tIns="0" bIns="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it-IT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no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ctr"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50,7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ctr"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43,1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ctr"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41,9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ctr"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44,4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ctr"/>
                    <a:p>
                      <a:pPr algn="r">
                        <a:lnSpc>
                          <a:spcPct val="100000"/>
                        </a:lnSpc>
                      </a:pPr>
                      <a:r>
                        <a:rPr i="1" lang="it-IT" sz="1200">
                          <a:solidFill>
                            <a:srgbClr val="595959"/>
                          </a:solidFill>
                          <a:latin typeface="Calibri"/>
                          <a:ea typeface="Times New Roman"/>
                        </a:rPr>
                        <a:t>50,4</a:t>
                      </a:r>
                      <a:endParaRPr/>
                    </a:p>
                  </a:txBody>
                  <a:tcPr/>
                </a:tc>
              </a:tr>
              <a:tr h="366120">
                <a:tc>
                  <a:txBody>
                    <a:bodyPr lIns="44280" rIns="44280" tIns="0" bIns="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it-IT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n.d.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ctr"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0,8</a:t>
                      </a:r>
                      <a:endParaRPr/>
                    </a:p>
                  </a:txBody>
                  <a:tcPr/>
                </a:tc>
                <a:tc>
                  <a:tcPr/>
                </a:tc>
                <a:tc>
                  <a:txBody>
                    <a:bodyPr lIns="44280" rIns="44280" tIns="0" bIns="0" anchor="ctr"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0,6</a:t>
                      </a:r>
                      <a:endParaRPr/>
                    </a:p>
                  </a:txBody>
                  <a:tcPr/>
                </a:tc>
                <a:tc>
                  <a:tcPr/>
                </a:tc>
                <a:tc>
                  <a:tcPr/>
                </a:tc>
              </a:tr>
              <a:tr h="365400">
                <a:tc>
                  <a:txBody>
                    <a:bodyPr lIns="44280" rIns="44280" tIns="0" bIns="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it-IT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Totale complessivo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ctr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it-IT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100,0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ctr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it-IT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100,0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ctr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it-IT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100,0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ctr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it-IT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100,0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ctr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i="1" lang="it-IT" sz="1100">
                          <a:solidFill>
                            <a:srgbClr val="595959"/>
                          </a:solidFill>
                          <a:latin typeface="Calibri"/>
                          <a:ea typeface="Times New Roman"/>
                        </a:rPr>
                        <a:t>100,0</a:t>
                      </a:r>
                      <a:endParaRPr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32" name="TextShape 6"/>
          <p:cNvSpPr txBox="1"/>
          <p:nvPr/>
        </p:nvSpPr>
        <p:spPr>
          <a:xfrm>
            <a:off x="457200" y="274680"/>
            <a:ext cx="8229240" cy="6328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it-IT" sz="2800">
                <a:solidFill>
                  <a:srgbClr val="333399"/>
                </a:solidFill>
                <a:latin typeface="Tahoma"/>
                <a:ea typeface="ＭＳ Ｐゴシック"/>
              </a:rPr>
              <a:t>LA</a:t>
            </a:r>
            <a:r>
              <a:rPr lang="it-IT" sz="3200">
                <a:solidFill>
                  <a:srgbClr val="333399"/>
                </a:solidFill>
                <a:latin typeface="Tahoma"/>
                <a:ea typeface="ＭＳ Ｐゴシック"/>
              </a:rPr>
              <a:t> </a:t>
            </a:r>
            <a:r>
              <a:rPr lang="it-IT" sz="2800">
                <a:solidFill>
                  <a:srgbClr val="333399"/>
                </a:solidFill>
                <a:latin typeface="Tahoma"/>
                <a:ea typeface="ＭＳ Ｐゴシック"/>
              </a:rPr>
              <a:t>NOTORIETÀ</a:t>
            </a:r>
            <a:r>
              <a:rPr lang="it-IT" sz="3200">
                <a:solidFill>
                  <a:srgbClr val="333399"/>
                </a:solidFill>
                <a:latin typeface="Tahoma"/>
                <a:ea typeface="ＭＳ Ｐゴシック"/>
              </a:rPr>
              <a:t>	</a:t>
            </a:r>
            <a:r>
              <a:rPr lang="it-IT" sz="3200">
                <a:solidFill>
                  <a:srgbClr val="333399"/>
                </a:solidFill>
                <a:latin typeface="Tahoma"/>
                <a:ea typeface="ＭＳ Ｐゴシック"/>
              </a:rPr>
              <a:t>	</a:t>
            </a:r>
            <a:r>
              <a:rPr lang="it-IT" sz="3200">
                <a:solidFill>
                  <a:srgbClr val="333399"/>
                </a:solidFill>
                <a:latin typeface="Tahoma"/>
                <a:ea typeface="ＭＳ Ｐゴシック"/>
              </a:rPr>
              <a:t>	</a:t>
            </a:r>
            <a:r>
              <a:rPr lang="it-IT" sz="2000">
                <a:solidFill>
                  <a:srgbClr val="333399"/>
                </a:solidFill>
                <a:latin typeface="Tahoma"/>
                <a:ea typeface="ＭＳ Ｐゴシック"/>
              </a:rPr>
              <a:t>3/6</a:t>
            </a:r>
            <a:endParaRPr/>
          </a:p>
        </p:txBody>
      </p:sp>
      <p:sp>
        <p:nvSpPr>
          <p:cNvPr id="233" name="CustomShape 7"/>
          <p:cNvSpPr/>
          <p:nvPr/>
        </p:nvSpPr>
        <p:spPr>
          <a:xfrm>
            <a:off x="5585040" y="1418760"/>
            <a:ext cx="3528000" cy="42674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it-IT" sz="1600">
                <a:solidFill>
                  <a:srgbClr val="595959"/>
                </a:solidFill>
                <a:latin typeface="Tahoma"/>
                <a:ea typeface="ＭＳ Ｐゴシック"/>
              </a:rPr>
              <a:t>Due strumenti a </a:t>
            </a:r>
            <a:r>
              <a:rPr lang="it-IT" sz="1600">
                <a:solidFill>
                  <a:srgbClr val="a50021"/>
                </a:solidFill>
                <a:latin typeface="Tahoma"/>
                <a:ea typeface="ＭＳ Ｐゴシック"/>
              </a:rPr>
              <a:t>servizio</a:t>
            </a:r>
            <a:r>
              <a:rPr lang="it-IT" sz="1600">
                <a:solidFill>
                  <a:srgbClr val="595959"/>
                </a:solidFill>
                <a:latin typeface="Tahoma"/>
                <a:ea typeface="ＭＳ Ｐゴシック"/>
              </a:rPr>
              <a:t> e </a:t>
            </a:r>
            <a:r>
              <a:rPr lang="it-IT" sz="1600">
                <a:solidFill>
                  <a:srgbClr val="a50021"/>
                </a:solidFill>
                <a:latin typeface="Tahoma"/>
                <a:ea typeface="ＭＳ Ｐゴシック"/>
              </a:rPr>
              <a:t>garanzia</a:t>
            </a:r>
            <a:r>
              <a:rPr lang="it-IT" sz="1600">
                <a:solidFill>
                  <a:srgbClr val="595959"/>
                </a:solidFill>
                <a:latin typeface="Tahoma"/>
                <a:ea typeface="ＭＳ Ｐゴシック"/>
              </a:rPr>
              <a:t> dell’utente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it-IT" sz="1600">
                <a:solidFill>
                  <a:srgbClr val="595959"/>
                </a:solidFill>
                <a:latin typeface="Tahoma"/>
                <a:ea typeface="ＭＳ Ｐゴシック"/>
              </a:rPr>
              <a:t>Debole è la conoscenza della </a:t>
            </a:r>
            <a:r>
              <a:rPr lang="it-IT" sz="1600">
                <a:solidFill>
                  <a:srgbClr val="a50021"/>
                </a:solidFill>
                <a:latin typeface="Tahoma"/>
                <a:ea typeface="ＭＳ Ｐゴシック"/>
              </a:rPr>
              <a:t>carta dei servizi</a:t>
            </a:r>
            <a:r>
              <a:rPr lang="it-IT" sz="1600">
                <a:solidFill>
                  <a:srgbClr val="595959"/>
                </a:solidFill>
                <a:latin typeface="Tahoma"/>
                <a:ea typeface="ＭＳ Ｐゴシック"/>
              </a:rPr>
              <a:t>, percepita più come oggetto burocratico che come strumento a tutela dell’utenza</a:t>
            </a:r>
            <a:endParaRPr/>
          </a:p>
          <a:p>
            <a:pPr>
              <a:lnSpc>
                <a:spcPct val="100000"/>
              </a:lnSpc>
            </a:pPr>
            <a:r>
              <a:rPr lang="it-IT" sz="1600">
                <a:solidFill>
                  <a:srgbClr val="595959"/>
                </a:solidFill>
                <a:latin typeface="Tahoma"/>
                <a:ea typeface="ＭＳ Ｐゴシック"/>
              </a:rPr>
              <a:t>Un maggiore livello di percezione (40%) si riscontra per il residente 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it-IT" sz="1600">
                <a:solidFill>
                  <a:srgbClr val="595959"/>
                </a:solidFill>
                <a:latin typeface="Tahoma"/>
                <a:ea typeface="ＭＳ Ｐゴシック"/>
              </a:rPr>
              <a:t>Il </a:t>
            </a:r>
            <a:r>
              <a:rPr lang="it-IT" sz="1600">
                <a:solidFill>
                  <a:srgbClr val="a50021"/>
                </a:solidFill>
                <a:latin typeface="Tahoma"/>
                <a:ea typeface="ＭＳ Ｐゴシック"/>
              </a:rPr>
              <a:t>numero verde </a:t>
            </a:r>
            <a:r>
              <a:rPr lang="it-IT" sz="1600">
                <a:solidFill>
                  <a:srgbClr val="595959"/>
                </a:solidFill>
                <a:latin typeface="Tahoma"/>
                <a:ea typeface="ＭＳ Ｐゴシック"/>
              </a:rPr>
              <a:t>è ampiamente noto: la metà del campione ne conosce l’esistenza</a:t>
            </a:r>
            <a:endParaRPr/>
          </a:p>
          <a:p>
            <a:pPr>
              <a:lnSpc>
                <a:spcPct val="100000"/>
              </a:lnSpc>
            </a:pPr>
            <a:r>
              <a:rPr lang="it-IT" sz="1600">
                <a:solidFill>
                  <a:srgbClr val="595959"/>
                </a:solidFill>
                <a:latin typeface="Tahoma"/>
                <a:ea typeface="ＭＳ Ｐゴシック"/>
              </a:rPr>
              <a:t>A livelli anche più elevati si pone la notorietà di tale elemento per tutti i segmenti individuati</a:t>
            </a:r>
            <a:endParaRPr/>
          </a:p>
        </p:txBody>
      </p:sp>
    </p:spTree>
  </p:cSld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TextShape 1"/>
          <p:cNvSpPr txBox="1"/>
          <p:nvPr/>
        </p:nvSpPr>
        <p:spPr>
          <a:xfrm>
            <a:off x="0" y="6613560"/>
            <a:ext cx="533160" cy="24408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fld id="{2A9EF414-64B9-4E3B-BE72-E83B13196A47}" type="slidenum">
              <a:rPr lang="it-IT" sz="1000">
                <a:solidFill>
                  <a:srgbClr val="990000"/>
                </a:solidFill>
                <a:latin typeface="Arial"/>
                <a:ea typeface="ＭＳ Ｐゴシック"/>
              </a:rPr>
              <a:t>&lt;numero&gt;</a:t>
            </a:fld>
            <a:endParaRPr/>
          </a:p>
        </p:txBody>
      </p:sp>
      <p:sp>
        <p:nvSpPr>
          <p:cNvPr id="235" name="TextShape 2"/>
          <p:cNvSpPr txBox="1"/>
          <p:nvPr/>
        </p:nvSpPr>
        <p:spPr>
          <a:xfrm>
            <a:off x="457200" y="274680"/>
            <a:ext cx="8229240" cy="6328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it-IT" sz="2800">
                <a:solidFill>
                  <a:srgbClr val="333399"/>
                </a:solidFill>
                <a:latin typeface="Tahoma"/>
                <a:ea typeface="ＭＳ Ｐゴシック"/>
              </a:rPr>
              <a:t>LA NOTORIETÀ</a:t>
            </a:r>
            <a:r>
              <a:rPr lang="it-IT" sz="3200">
                <a:solidFill>
                  <a:srgbClr val="333399"/>
                </a:solidFill>
                <a:latin typeface="Tahoma"/>
                <a:ea typeface="ＭＳ Ｐゴシック"/>
              </a:rPr>
              <a:t>	</a:t>
            </a:r>
            <a:r>
              <a:rPr lang="it-IT" sz="3200">
                <a:solidFill>
                  <a:srgbClr val="333399"/>
                </a:solidFill>
                <a:latin typeface="Tahoma"/>
                <a:ea typeface="ＭＳ Ｐゴシック"/>
              </a:rPr>
              <a:t>	</a:t>
            </a:r>
            <a:r>
              <a:rPr lang="it-IT" sz="3200">
                <a:solidFill>
                  <a:srgbClr val="333399"/>
                </a:solidFill>
                <a:latin typeface="Tahoma"/>
                <a:ea typeface="ＭＳ Ｐゴシック"/>
              </a:rPr>
              <a:t>	</a:t>
            </a:r>
            <a:r>
              <a:rPr lang="it-IT" sz="2000">
                <a:solidFill>
                  <a:srgbClr val="333399"/>
                </a:solidFill>
                <a:latin typeface="Tahoma"/>
                <a:ea typeface="ＭＳ Ｐゴシック"/>
              </a:rPr>
              <a:t>4/6</a:t>
            </a:r>
            <a:endParaRPr/>
          </a:p>
        </p:txBody>
      </p:sp>
      <p:sp>
        <p:nvSpPr>
          <p:cNvPr id="236" name="CustomShape 3"/>
          <p:cNvSpPr/>
          <p:nvPr/>
        </p:nvSpPr>
        <p:spPr>
          <a:xfrm>
            <a:off x="826920" y="1197000"/>
            <a:ext cx="2016360" cy="63684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5000" bIns="45000"/>
          <a:p>
            <a:pPr>
              <a:lnSpc>
                <a:spcPct val="150000"/>
              </a:lnSpc>
            </a:pPr>
            <a:r>
              <a:rPr b="1" i="1" lang="it-IT" sz="1200">
                <a:solidFill>
                  <a:srgbClr val="333399"/>
                </a:solidFill>
                <a:latin typeface="Tahoma"/>
                <a:ea typeface="ＭＳ Ｐゴシック"/>
              </a:rPr>
              <a:t>IL SITO INTERNET E LA SUA FRUIBILITÀ</a:t>
            </a:r>
            <a:endParaRPr/>
          </a:p>
        </p:txBody>
      </p:sp>
      <p:graphicFrame>
        <p:nvGraphicFramePr>
          <p:cNvPr id="237" name="Table 4"/>
          <p:cNvGraphicFramePr/>
          <p:nvPr/>
        </p:nvGraphicFramePr>
        <p:xfrm>
          <a:off x="965160" y="1902600"/>
          <a:ext cx="3786480" cy="1134360"/>
        </p:xfrm>
        <a:graphic>
          <a:graphicData uri="http://schemas.openxmlformats.org/drawingml/2006/table">
            <a:tbl>
              <a:tblPr/>
              <a:tblGrid>
                <a:gridCol w="942120"/>
                <a:gridCol w="511200"/>
                <a:gridCol w="640800"/>
                <a:gridCol w="525600"/>
                <a:gridCol w="583200"/>
                <a:gridCol w="583560"/>
              </a:tblGrid>
              <a:tr h="167760">
                <a:tc>
                  <a:txBody>
                    <a:bodyPr lIns="44280" rIns="4428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it-IT" sz="110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</a:rPr>
                        <a:t>CONOSCENZA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b"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Totale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b"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Residente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b"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Fedele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b"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Salesi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b"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050">
                          <a:solidFill>
                            <a:srgbClr val="595959"/>
                          </a:solidFill>
                          <a:latin typeface="Calibri"/>
                          <a:ea typeface="Times New Roman"/>
                        </a:rPr>
                        <a:t>Digitale</a:t>
                      </a:r>
                      <a:endParaRPr/>
                    </a:p>
                  </a:txBody>
                  <a:tcPr/>
                </a:tc>
              </a:tr>
              <a:tr h="213480">
                <a:tc>
                  <a:txBody>
                    <a:bodyPr lIns="44280" rIns="44280" tIns="0" bIns="0" anchor="b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it-IT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si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52,6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80,6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45,0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42,7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it-IT" sz="1200">
                          <a:solidFill>
                            <a:srgbClr val="595959"/>
                          </a:solidFill>
                          <a:latin typeface="Calibri"/>
                          <a:ea typeface="Times New Roman"/>
                        </a:rPr>
                        <a:t>68,0</a:t>
                      </a:r>
                      <a:endParaRPr/>
                    </a:p>
                  </a:txBody>
                  <a:tcPr/>
                </a:tc>
              </a:tr>
              <a:tr h="213480">
                <a:tc>
                  <a:txBody>
                    <a:bodyPr lIns="44280" rIns="44280" tIns="0" bIns="0" anchor="b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it-IT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no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47,0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19,1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54,4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57,3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it-IT" sz="1200">
                          <a:solidFill>
                            <a:srgbClr val="595959"/>
                          </a:solidFill>
                          <a:latin typeface="Calibri"/>
                          <a:ea typeface="Times New Roman"/>
                        </a:rPr>
                        <a:t>32,0</a:t>
                      </a:r>
                      <a:endParaRPr/>
                    </a:p>
                  </a:txBody>
                  <a:tcPr/>
                </a:tc>
              </a:tr>
              <a:tr h="366120">
                <a:tc>
                  <a:txBody>
                    <a:bodyPr lIns="44280" rIns="44280" tIns="0" bIns="0" anchor="b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it-IT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n.d.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0,4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0,2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0,6</a:t>
                      </a:r>
                      <a:endParaRPr/>
                    </a:p>
                  </a:txBody>
                  <a:tcPr/>
                </a:tc>
                <a:tc>
                  <a:tcPr/>
                </a:tc>
                <a:tc>
                  <a:tcPr/>
                </a:tc>
              </a:tr>
              <a:tr h="213480">
                <a:tc>
                  <a:txBody>
                    <a:bodyPr lIns="44280" rIns="44280" tIns="0" bIns="0" anchor="b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it-IT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Totale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it-IT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100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it-IT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100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it-IT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100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it-IT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100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it-IT" sz="1200">
                          <a:solidFill>
                            <a:srgbClr val="595959"/>
                          </a:solidFill>
                          <a:latin typeface="Calibri"/>
                          <a:ea typeface="Times New Roman"/>
                        </a:rPr>
                        <a:t>100</a:t>
                      </a:r>
                      <a:endParaRPr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38" name="CustomShape 5"/>
          <p:cNvSpPr/>
          <p:nvPr/>
        </p:nvSpPr>
        <p:spPr>
          <a:xfrm>
            <a:off x="533520" y="274680"/>
            <a:ext cx="8430840" cy="632880"/>
          </a:xfrm>
          <a:prstGeom prst="rect">
            <a:avLst/>
          </a:prstGeom>
          <a:noFill/>
          <a:ln>
            <a:noFill/>
          </a:ln>
        </p:spPr>
      </p:sp>
      <p:graphicFrame>
        <p:nvGraphicFramePr>
          <p:cNvPr id="239" name="Table 6"/>
          <p:cNvGraphicFramePr/>
          <p:nvPr/>
        </p:nvGraphicFramePr>
        <p:xfrm>
          <a:off x="950400" y="3558240"/>
          <a:ext cx="3786120" cy="2246760"/>
        </p:xfrm>
        <a:graphic>
          <a:graphicData uri="http://schemas.openxmlformats.org/drawingml/2006/table">
            <a:tbl>
              <a:tblPr/>
              <a:tblGrid>
                <a:gridCol w="1051920"/>
                <a:gridCol w="1206000"/>
                <a:gridCol w="1528200"/>
              </a:tblGrid>
              <a:tr h="432000">
                <a:tc>
                  <a:txBody>
                    <a:bodyPr lIns="0" rIns="0" tIns="0" bIns="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it-IT" sz="1200">
                          <a:solidFill>
                            <a:srgbClr val="000000"/>
                          </a:solidFill>
                          <a:latin typeface="Calibri"/>
                        </a:rPr>
                        <a:t>GRADIMENTO</a:t>
                      </a:r>
                      <a:endParaRPr/>
                    </a:p>
                  </a:txBody>
                  <a:tcPr/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i="1" lang="it-IT" sz="1400">
                          <a:solidFill>
                            <a:srgbClr val="000000"/>
                          </a:solidFill>
                          <a:latin typeface="Calibri"/>
                        </a:rPr>
                        <a:t>Risposte complessive</a:t>
                      </a:r>
                      <a:endParaRPr/>
                    </a:p>
                  </a:txBody>
                  <a:tcPr/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i="1" lang="it-IT" sz="1400">
                          <a:solidFill>
                            <a:srgbClr val="000000"/>
                          </a:solidFill>
                          <a:latin typeface="Calibri"/>
                        </a:rPr>
                        <a:t>Livello di apprezzamento</a:t>
                      </a:r>
                      <a:endParaRPr/>
                    </a:p>
                  </a:txBody>
                  <a:tcPr/>
                </a:tc>
              </a:tr>
              <a:tr h="362880">
                <a:tc>
                  <a:txBody>
                    <a:bodyPr lIns="0" rIns="0" tIns="0" bIns="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it-IT">
                          <a:solidFill>
                            <a:srgbClr val="000000"/>
                          </a:solidFill>
                          <a:latin typeface="Calibri"/>
                        </a:rPr>
                        <a:t>Totale</a:t>
                      </a:r>
                      <a:endParaRPr/>
                    </a:p>
                  </a:txBody>
                  <a:tcPr/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it-IT" sz="1600">
                          <a:solidFill>
                            <a:srgbClr val="000000"/>
                          </a:solidFill>
                          <a:latin typeface="Calibri"/>
                        </a:rPr>
                        <a:t>549</a:t>
                      </a:r>
                      <a:endParaRPr/>
                    </a:p>
                  </a:txBody>
                  <a:tcPr/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it-IT">
                          <a:solidFill>
                            <a:srgbClr val="000000"/>
                          </a:solidFill>
                          <a:latin typeface="Calibri"/>
                        </a:rPr>
                        <a:t>4,1</a:t>
                      </a:r>
                      <a:endParaRPr/>
                    </a:p>
                  </a:txBody>
                  <a:tcPr/>
                </a:tc>
              </a:tr>
              <a:tr h="362880">
                <a:tc>
                  <a:txBody>
                    <a:bodyPr lIns="0" rIns="0" tIns="0" bIns="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latin typeface="Calibri"/>
                        </a:rPr>
                        <a:t>Residente</a:t>
                      </a:r>
                      <a:endParaRPr/>
                    </a:p>
                  </a:txBody>
                  <a:tcPr/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latin typeface="Calibri"/>
                        </a:rPr>
                        <a:t>330</a:t>
                      </a:r>
                      <a:endParaRPr/>
                    </a:p>
                  </a:txBody>
                  <a:tcPr/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latin typeface="Calibri"/>
                        </a:rPr>
                        <a:t>4,2</a:t>
                      </a:r>
                      <a:endParaRPr/>
                    </a:p>
                  </a:txBody>
                  <a:tcPr/>
                </a:tc>
              </a:tr>
              <a:tr h="362880">
                <a:tc>
                  <a:txBody>
                    <a:bodyPr lIns="0" rIns="0" tIns="0" bIns="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latin typeface="Calibri"/>
                        </a:rPr>
                        <a:t>Fedele</a:t>
                      </a:r>
                      <a:endParaRPr/>
                    </a:p>
                  </a:txBody>
                  <a:tcPr/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latin typeface="Calibri"/>
                        </a:rPr>
                        <a:t>71</a:t>
                      </a:r>
                      <a:endParaRPr/>
                    </a:p>
                  </a:txBody>
                  <a:tcPr/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latin typeface="Calibri"/>
                        </a:rPr>
                        <a:t>4,0</a:t>
                      </a:r>
                      <a:endParaRPr/>
                    </a:p>
                  </a:txBody>
                  <a:tcPr/>
                </a:tc>
              </a:tr>
              <a:tr h="362880">
                <a:tc>
                  <a:txBody>
                    <a:bodyPr lIns="0" rIns="0" tIns="0" bIns="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latin typeface="Calibri"/>
                        </a:rPr>
                        <a:t>Salesi</a:t>
                      </a:r>
                      <a:endParaRPr/>
                    </a:p>
                  </a:txBody>
                  <a:tcPr/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  <a:endParaRPr/>
                    </a:p>
                  </a:txBody>
                  <a:tcPr/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latin typeface="Calibri"/>
                        </a:rPr>
                        <a:t>4,0</a:t>
                      </a:r>
                      <a:endParaRPr/>
                    </a:p>
                  </a:txBody>
                  <a:tcPr/>
                </a:tc>
              </a:tr>
              <a:tr h="363240">
                <a:tc>
                  <a:txBody>
                    <a:bodyPr lIns="0" rIns="0" tIns="0" bIns="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i="1" lang="it-IT" sz="1600">
                          <a:solidFill>
                            <a:srgbClr val="595959"/>
                          </a:solidFill>
                          <a:latin typeface="Calibri"/>
                        </a:rPr>
                        <a:t>Digitale</a:t>
                      </a:r>
                      <a:endParaRPr/>
                    </a:p>
                  </a:txBody>
                  <a:tcPr/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i="1" lang="it-IT" sz="1400">
                          <a:solidFill>
                            <a:srgbClr val="595959"/>
                          </a:solidFill>
                          <a:latin typeface="Calibri"/>
                        </a:rPr>
                        <a:t>369</a:t>
                      </a:r>
                      <a:endParaRPr/>
                    </a:p>
                  </a:txBody>
                  <a:tcPr/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i="1" lang="it-IT" sz="1600">
                          <a:solidFill>
                            <a:srgbClr val="595959"/>
                          </a:solidFill>
                          <a:latin typeface="Calibri"/>
                        </a:rPr>
                        <a:t>4,2</a:t>
                      </a:r>
                      <a:endParaRPr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40" name="Immagine 16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6318360" y="3933000"/>
            <a:ext cx="251640" cy="251640"/>
          </a:xfrm>
          <a:prstGeom prst="rect">
            <a:avLst/>
          </a:prstGeom>
          <a:ln>
            <a:noFill/>
          </a:ln>
        </p:spPr>
      </p:pic>
      <p:pic>
        <p:nvPicPr>
          <p:cNvPr id="241" name="Immagine 51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5004000" y="3933000"/>
            <a:ext cx="251640" cy="251640"/>
          </a:xfrm>
          <a:prstGeom prst="rect">
            <a:avLst/>
          </a:prstGeom>
          <a:ln>
            <a:noFill/>
          </a:ln>
        </p:spPr>
      </p:pic>
      <p:pic>
        <p:nvPicPr>
          <p:cNvPr id="242" name="Immagine 53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5256000" y="3933000"/>
            <a:ext cx="251640" cy="251640"/>
          </a:xfrm>
          <a:prstGeom prst="rect">
            <a:avLst/>
          </a:prstGeom>
          <a:ln>
            <a:noFill/>
          </a:ln>
        </p:spPr>
      </p:pic>
      <p:pic>
        <p:nvPicPr>
          <p:cNvPr id="243" name="Immagine 54" descr=""/>
          <p:cNvPicPr/>
          <p:nvPr/>
        </p:nvPicPr>
        <p:blipFill>
          <a:blip r:embed="rId4"/>
          <a:stretch>
            <a:fillRect/>
          </a:stretch>
        </p:blipFill>
        <p:spPr>
          <a:xfrm>
            <a:off x="5785200" y="3933000"/>
            <a:ext cx="251640" cy="251640"/>
          </a:xfrm>
          <a:prstGeom prst="rect">
            <a:avLst/>
          </a:prstGeom>
          <a:ln>
            <a:noFill/>
          </a:ln>
        </p:spPr>
      </p:pic>
      <p:pic>
        <p:nvPicPr>
          <p:cNvPr id="244" name="Immagine 55" descr=""/>
          <p:cNvPicPr/>
          <p:nvPr/>
        </p:nvPicPr>
        <p:blipFill>
          <a:blip r:embed="rId5"/>
          <a:stretch>
            <a:fillRect/>
          </a:stretch>
        </p:blipFill>
        <p:spPr>
          <a:xfrm>
            <a:off x="6856920" y="3933000"/>
            <a:ext cx="251640" cy="251640"/>
          </a:xfrm>
          <a:prstGeom prst="rect">
            <a:avLst/>
          </a:prstGeom>
          <a:ln>
            <a:noFill/>
          </a:ln>
        </p:spPr>
      </p:pic>
      <p:pic>
        <p:nvPicPr>
          <p:cNvPr id="245" name="Immagine 56" descr=""/>
          <p:cNvPicPr/>
          <p:nvPr/>
        </p:nvPicPr>
        <p:blipFill>
          <a:blip r:embed="rId6"/>
          <a:stretch>
            <a:fillRect/>
          </a:stretch>
        </p:blipFill>
        <p:spPr>
          <a:xfrm>
            <a:off x="7103880" y="3933000"/>
            <a:ext cx="251640" cy="251640"/>
          </a:xfrm>
          <a:prstGeom prst="rect">
            <a:avLst/>
          </a:prstGeom>
          <a:ln>
            <a:noFill/>
          </a:ln>
        </p:spPr>
      </p:pic>
      <p:pic>
        <p:nvPicPr>
          <p:cNvPr id="246" name="Immagine 57" descr=""/>
          <p:cNvPicPr/>
          <p:nvPr/>
        </p:nvPicPr>
        <p:blipFill>
          <a:blip r:embed="rId7"/>
          <a:stretch>
            <a:fillRect/>
          </a:stretch>
        </p:blipFill>
        <p:spPr>
          <a:xfrm>
            <a:off x="6318360" y="4329000"/>
            <a:ext cx="251640" cy="251640"/>
          </a:xfrm>
          <a:prstGeom prst="rect">
            <a:avLst/>
          </a:prstGeom>
          <a:ln>
            <a:noFill/>
          </a:ln>
        </p:spPr>
      </p:pic>
      <p:pic>
        <p:nvPicPr>
          <p:cNvPr id="247" name="Immagine 58" descr=""/>
          <p:cNvPicPr/>
          <p:nvPr/>
        </p:nvPicPr>
        <p:blipFill>
          <a:blip r:embed="rId8"/>
          <a:stretch>
            <a:fillRect/>
          </a:stretch>
        </p:blipFill>
        <p:spPr>
          <a:xfrm>
            <a:off x="5004000" y="4329000"/>
            <a:ext cx="251640" cy="251640"/>
          </a:xfrm>
          <a:prstGeom prst="rect">
            <a:avLst/>
          </a:prstGeom>
          <a:ln>
            <a:noFill/>
          </a:ln>
        </p:spPr>
      </p:pic>
      <p:pic>
        <p:nvPicPr>
          <p:cNvPr id="248" name="Immagine 59" descr=""/>
          <p:cNvPicPr/>
          <p:nvPr/>
        </p:nvPicPr>
        <p:blipFill>
          <a:blip r:embed="rId9"/>
          <a:stretch>
            <a:fillRect/>
          </a:stretch>
        </p:blipFill>
        <p:spPr>
          <a:xfrm>
            <a:off x="5256000" y="4329000"/>
            <a:ext cx="251640" cy="251640"/>
          </a:xfrm>
          <a:prstGeom prst="rect">
            <a:avLst/>
          </a:prstGeom>
          <a:ln>
            <a:noFill/>
          </a:ln>
        </p:spPr>
      </p:pic>
      <p:pic>
        <p:nvPicPr>
          <p:cNvPr id="249" name="Immagine 60" descr=""/>
          <p:cNvPicPr/>
          <p:nvPr/>
        </p:nvPicPr>
        <p:blipFill>
          <a:blip r:embed="rId10"/>
          <a:stretch>
            <a:fillRect/>
          </a:stretch>
        </p:blipFill>
        <p:spPr>
          <a:xfrm>
            <a:off x="5785200" y="4329000"/>
            <a:ext cx="251640" cy="251640"/>
          </a:xfrm>
          <a:prstGeom prst="rect">
            <a:avLst/>
          </a:prstGeom>
          <a:ln>
            <a:noFill/>
          </a:ln>
        </p:spPr>
      </p:pic>
      <p:pic>
        <p:nvPicPr>
          <p:cNvPr id="250" name="Immagine 61" descr=""/>
          <p:cNvPicPr/>
          <p:nvPr/>
        </p:nvPicPr>
        <p:blipFill>
          <a:blip r:embed="rId11"/>
          <a:stretch>
            <a:fillRect/>
          </a:stretch>
        </p:blipFill>
        <p:spPr>
          <a:xfrm>
            <a:off x="6856920" y="4329000"/>
            <a:ext cx="251640" cy="251640"/>
          </a:xfrm>
          <a:prstGeom prst="rect">
            <a:avLst/>
          </a:prstGeom>
          <a:ln>
            <a:noFill/>
          </a:ln>
        </p:spPr>
      </p:pic>
      <p:pic>
        <p:nvPicPr>
          <p:cNvPr id="251" name="Immagine 62" descr=""/>
          <p:cNvPicPr/>
          <p:nvPr/>
        </p:nvPicPr>
        <p:blipFill>
          <a:blip r:embed="rId12"/>
          <a:stretch>
            <a:fillRect/>
          </a:stretch>
        </p:blipFill>
        <p:spPr>
          <a:xfrm>
            <a:off x="7103880" y="4329000"/>
            <a:ext cx="251640" cy="251640"/>
          </a:xfrm>
          <a:prstGeom prst="rect">
            <a:avLst/>
          </a:prstGeom>
          <a:ln>
            <a:noFill/>
          </a:ln>
        </p:spPr>
      </p:pic>
      <p:pic>
        <p:nvPicPr>
          <p:cNvPr id="252" name="Immagine 63" descr=""/>
          <p:cNvPicPr/>
          <p:nvPr/>
        </p:nvPicPr>
        <p:blipFill>
          <a:blip r:embed="rId13"/>
          <a:stretch>
            <a:fillRect/>
          </a:stretch>
        </p:blipFill>
        <p:spPr>
          <a:xfrm>
            <a:off x="6318360" y="4761000"/>
            <a:ext cx="251640" cy="251640"/>
          </a:xfrm>
          <a:prstGeom prst="rect">
            <a:avLst/>
          </a:prstGeom>
          <a:ln>
            <a:noFill/>
          </a:ln>
        </p:spPr>
      </p:pic>
      <p:pic>
        <p:nvPicPr>
          <p:cNvPr id="253" name="Immagine 64" descr=""/>
          <p:cNvPicPr/>
          <p:nvPr/>
        </p:nvPicPr>
        <p:blipFill>
          <a:blip r:embed="rId14"/>
          <a:stretch>
            <a:fillRect/>
          </a:stretch>
        </p:blipFill>
        <p:spPr>
          <a:xfrm>
            <a:off x="5004000" y="4761000"/>
            <a:ext cx="251640" cy="251640"/>
          </a:xfrm>
          <a:prstGeom prst="rect">
            <a:avLst/>
          </a:prstGeom>
          <a:ln>
            <a:noFill/>
          </a:ln>
        </p:spPr>
      </p:pic>
      <p:pic>
        <p:nvPicPr>
          <p:cNvPr id="254" name="Immagine 65" descr=""/>
          <p:cNvPicPr/>
          <p:nvPr/>
        </p:nvPicPr>
        <p:blipFill>
          <a:blip r:embed="rId15"/>
          <a:stretch>
            <a:fillRect/>
          </a:stretch>
        </p:blipFill>
        <p:spPr>
          <a:xfrm>
            <a:off x="5256000" y="4761000"/>
            <a:ext cx="251640" cy="251640"/>
          </a:xfrm>
          <a:prstGeom prst="rect">
            <a:avLst/>
          </a:prstGeom>
          <a:ln>
            <a:noFill/>
          </a:ln>
        </p:spPr>
      </p:pic>
      <p:pic>
        <p:nvPicPr>
          <p:cNvPr id="255" name="Immagine 66" descr=""/>
          <p:cNvPicPr/>
          <p:nvPr/>
        </p:nvPicPr>
        <p:blipFill>
          <a:blip r:embed="rId16"/>
          <a:stretch>
            <a:fillRect/>
          </a:stretch>
        </p:blipFill>
        <p:spPr>
          <a:xfrm>
            <a:off x="5785200" y="4761000"/>
            <a:ext cx="251640" cy="251640"/>
          </a:xfrm>
          <a:prstGeom prst="rect">
            <a:avLst/>
          </a:prstGeom>
          <a:ln>
            <a:noFill/>
          </a:ln>
        </p:spPr>
      </p:pic>
      <p:pic>
        <p:nvPicPr>
          <p:cNvPr id="256" name="Immagine 67" descr=""/>
          <p:cNvPicPr/>
          <p:nvPr/>
        </p:nvPicPr>
        <p:blipFill>
          <a:blip r:embed="rId17"/>
          <a:stretch>
            <a:fillRect/>
          </a:stretch>
        </p:blipFill>
        <p:spPr>
          <a:xfrm>
            <a:off x="6856920" y="4761000"/>
            <a:ext cx="251640" cy="251640"/>
          </a:xfrm>
          <a:prstGeom prst="rect">
            <a:avLst/>
          </a:prstGeom>
          <a:ln>
            <a:noFill/>
          </a:ln>
        </p:spPr>
      </p:pic>
      <p:pic>
        <p:nvPicPr>
          <p:cNvPr id="257" name="Immagine 68" descr=""/>
          <p:cNvPicPr/>
          <p:nvPr/>
        </p:nvPicPr>
        <p:blipFill>
          <a:blip r:embed="rId18"/>
          <a:stretch>
            <a:fillRect/>
          </a:stretch>
        </p:blipFill>
        <p:spPr>
          <a:xfrm>
            <a:off x="7103880" y="4761000"/>
            <a:ext cx="251640" cy="251640"/>
          </a:xfrm>
          <a:prstGeom prst="rect">
            <a:avLst/>
          </a:prstGeom>
          <a:ln>
            <a:noFill/>
          </a:ln>
        </p:spPr>
      </p:pic>
      <p:pic>
        <p:nvPicPr>
          <p:cNvPr id="258" name="Immagine 69" descr=""/>
          <p:cNvPicPr/>
          <p:nvPr/>
        </p:nvPicPr>
        <p:blipFill>
          <a:blip r:embed="rId19"/>
          <a:stretch>
            <a:fillRect/>
          </a:stretch>
        </p:blipFill>
        <p:spPr>
          <a:xfrm>
            <a:off x="6318360" y="5157360"/>
            <a:ext cx="251640" cy="251640"/>
          </a:xfrm>
          <a:prstGeom prst="rect">
            <a:avLst/>
          </a:prstGeom>
          <a:ln>
            <a:noFill/>
          </a:ln>
        </p:spPr>
      </p:pic>
      <p:pic>
        <p:nvPicPr>
          <p:cNvPr id="259" name="Immagine 70" descr=""/>
          <p:cNvPicPr/>
          <p:nvPr/>
        </p:nvPicPr>
        <p:blipFill>
          <a:blip r:embed="rId20"/>
          <a:stretch>
            <a:fillRect/>
          </a:stretch>
        </p:blipFill>
        <p:spPr>
          <a:xfrm>
            <a:off x="5004000" y="5157360"/>
            <a:ext cx="251640" cy="251640"/>
          </a:xfrm>
          <a:prstGeom prst="rect">
            <a:avLst/>
          </a:prstGeom>
          <a:ln>
            <a:noFill/>
          </a:ln>
        </p:spPr>
      </p:pic>
      <p:pic>
        <p:nvPicPr>
          <p:cNvPr id="260" name="Immagine 71" descr=""/>
          <p:cNvPicPr/>
          <p:nvPr/>
        </p:nvPicPr>
        <p:blipFill>
          <a:blip r:embed="rId21"/>
          <a:stretch>
            <a:fillRect/>
          </a:stretch>
        </p:blipFill>
        <p:spPr>
          <a:xfrm>
            <a:off x="5256000" y="5157360"/>
            <a:ext cx="251640" cy="251640"/>
          </a:xfrm>
          <a:prstGeom prst="rect">
            <a:avLst/>
          </a:prstGeom>
          <a:ln>
            <a:noFill/>
          </a:ln>
        </p:spPr>
      </p:pic>
      <p:pic>
        <p:nvPicPr>
          <p:cNvPr id="261" name="Immagine 72" descr=""/>
          <p:cNvPicPr/>
          <p:nvPr/>
        </p:nvPicPr>
        <p:blipFill>
          <a:blip r:embed="rId22"/>
          <a:stretch>
            <a:fillRect/>
          </a:stretch>
        </p:blipFill>
        <p:spPr>
          <a:xfrm>
            <a:off x="5785200" y="5157360"/>
            <a:ext cx="251640" cy="251640"/>
          </a:xfrm>
          <a:prstGeom prst="rect">
            <a:avLst/>
          </a:prstGeom>
          <a:ln>
            <a:noFill/>
          </a:ln>
        </p:spPr>
      </p:pic>
      <p:pic>
        <p:nvPicPr>
          <p:cNvPr id="262" name="Immagine 73" descr=""/>
          <p:cNvPicPr/>
          <p:nvPr/>
        </p:nvPicPr>
        <p:blipFill>
          <a:blip r:embed="rId23"/>
          <a:stretch>
            <a:fillRect/>
          </a:stretch>
        </p:blipFill>
        <p:spPr>
          <a:xfrm>
            <a:off x="6856920" y="5157360"/>
            <a:ext cx="251640" cy="251640"/>
          </a:xfrm>
          <a:prstGeom prst="rect">
            <a:avLst/>
          </a:prstGeom>
          <a:ln>
            <a:noFill/>
          </a:ln>
        </p:spPr>
      </p:pic>
      <p:pic>
        <p:nvPicPr>
          <p:cNvPr id="263" name="Immagine 74" descr=""/>
          <p:cNvPicPr/>
          <p:nvPr/>
        </p:nvPicPr>
        <p:blipFill>
          <a:blip r:embed="rId24"/>
          <a:stretch>
            <a:fillRect/>
          </a:stretch>
        </p:blipFill>
        <p:spPr>
          <a:xfrm>
            <a:off x="7103880" y="5157360"/>
            <a:ext cx="251640" cy="251640"/>
          </a:xfrm>
          <a:prstGeom prst="rect">
            <a:avLst/>
          </a:prstGeom>
          <a:ln>
            <a:noFill/>
          </a:ln>
        </p:spPr>
      </p:pic>
      <p:pic>
        <p:nvPicPr>
          <p:cNvPr id="264" name="Immagine 75" descr=""/>
          <p:cNvPicPr/>
          <p:nvPr/>
        </p:nvPicPr>
        <p:blipFill>
          <a:blip r:embed="rId25"/>
          <a:stretch>
            <a:fillRect/>
          </a:stretch>
        </p:blipFill>
        <p:spPr>
          <a:xfrm>
            <a:off x="6318360" y="5553360"/>
            <a:ext cx="251640" cy="251640"/>
          </a:xfrm>
          <a:prstGeom prst="rect">
            <a:avLst/>
          </a:prstGeom>
          <a:ln>
            <a:noFill/>
          </a:ln>
        </p:spPr>
      </p:pic>
      <p:pic>
        <p:nvPicPr>
          <p:cNvPr id="265" name="Immagine 76" descr=""/>
          <p:cNvPicPr/>
          <p:nvPr/>
        </p:nvPicPr>
        <p:blipFill>
          <a:blip r:embed="rId26"/>
          <a:stretch>
            <a:fillRect/>
          </a:stretch>
        </p:blipFill>
        <p:spPr>
          <a:xfrm>
            <a:off x="5004000" y="5553360"/>
            <a:ext cx="251640" cy="251640"/>
          </a:xfrm>
          <a:prstGeom prst="rect">
            <a:avLst/>
          </a:prstGeom>
          <a:ln>
            <a:noFill/>
          </a:ln>
        </p:spPr>
      </p:pic>
      <p:pic>
        <p:nvPicPr>
          <p:cNvPr id="266" name="Immagine 77" descr=""/>
          <p:cNvPicPr/>
          <p:nvPr/>
        </p:nvPicPr>
        <p:blipFill>
          <a:blip r:embed="rId27"/>
          <a:stretch>
            <a:fillRect/>
          </a:stretch>
        </p:blipFill>
        <p:spPr>
          <a:xfrm>
            <a:off x="5256000" y="5553360"/>
            <a:ext cx="251640" cy="251640"/>
          </a:xfrm>
          <a:prstGeom prst="rect">
            <a:avLst/>
          </a:prstGeom>
          <a:ln>
            <a:noFill/>
          </a:ln>
        </p:spPr>
      </p:pic>
      <p:pic>
        <p:nvPicPr>
          <p:cNvPr id="267" name="Immagine 78" descr=""/>
          <p:cNvPicPr/>
          <p:nvPr/>
        </p:nvPicPr>
        <p:blipFill>
          <a:blip r:embed="rId28"/>
          <a:stretch>
            <a:fillRect/>
          </a:stretch>
        </p:blipFill>
        <p:spPr>
          <a:xfrm>
            <a:off x="5785200" y="5553360"/>
            <a:ext cx="251640" cy="251640"/>
          </a:xfrm>
          <a:prstGeom prst="rect">
            <a:avLst/>
          </a:prstGeom>
          <a:ln>
            <a:noFill/>
          </a:ln>
        </p:spPr>
      </p:pic>
      <p:pic>
        <p:nvPicPr>
          <p:cNvPr id="268" name="Immagine 79" descr=""/>
          <p:cNvPicPr/>
          <p:nvPr/>
        </p:nvPicPr>
        <p:blipFill>
          <a:blip r:embed="rId29"/>
          <a:stretch>
            <a:fillRect/>
          </a:stretch>
        </p:blipFill>
        <p:spPr>
          <a:xfrm>
            <a:off x="6856920" y="5553360"/>
            <a:ext cx="251640" cy="251640"/>
          </a:xfrm>
          <a:prstGeom prst="rect">
            <a:avLst/>
          </a:prstGeom>
          <a:ln>
            <a:noFill/>
          </a:ln>
        </p:spPr>
      </p:pic>
      <p:pic>
        <p:nvPicPr>
          <p:cNvPr id="269" name="Immagine 80" descr=""/>
          <p:cNvPicPr/>
          <p:nvPr/>
        </p:nvPicPr>
        <p:blipFill>
          <a:blip r:embed="rId30"/>
          <a:stretch>
            <a:fillRect/>
          </a:stretch>
        </p:blipFill>
        <p:spPr>
          <a:xfrm>
            <a:off x="7103880" y="5553360"/>
            <a:ext cx="251640" cy="251640"/>
          </a:xfrm>
          <a:prstGeom prst="rect">
            <a:avLst/>
          </a:prstGeom>
          <a:ln>
            <a:noFill/>
          </a:ln>
        </p:spPr>
      </p:pic>
      <p:sp>
        <p:nvSpPr>
          <p:cNvPr id="270" name="CustomShape 7"/>
          <p:cNvSpPr/>
          <p:nvPr/>
        </p:nvSpPr>
        <p:spPr>
          <a:xfrm>
            <a:off x="4932000" y="1298520"/>
            <a:ext cx="4104000" cy="2374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it-IT" sz="1400">
                <a:solidFill>
                  <a:srgbClr val="595959"/>
                </a:solidFill>
                <a:latin typeface="Tahoma"/>
                <a:ea typeface="ＭＳ Ｐゴシック"/>
              </a:rPr>
              <a:t>Molto noto ed apprezzato, come veicolo di notorietà per l’azienda e i suoi servizi, è il sito web</a:t>
            </a:r>
            <a:endParaRPr/>
          </a:p>
          <a:p>
            <a:pPr>
              <a:lnSpc>
                <a:spcPct val="100000"/>
              </a:lnSpc>
            </a:pPr>
            <a:r>
              <a:rPr lang="it-IT" sz="1400">
                <a:solidFill>
                  <a:srgbClr val="595959"/>
                </a:solidFill>
                <a:latin typeface="Tahoma"/>
                <a:ea typeface="ＭＳ Ｐゴシック"/>
              </a:rPr>
              <a:t>Un livello di notorietà già superiore al 52% a livello di intero campione si avvicina al 70% per il Digitale e supera addirittura l’80% per il Residente</a:t>
            </a:r>
            <a:endParaRPr/>
          </a:p>
          <a:p>
            <a:pPr>
              <a:lnSpc>
                <a:spcPct val="100000"/>
              </a:lnSpc>
            </a:pPr>
            <a:r>
              <a:rPr lang="it-IT" sz="1400">
                <a:solidFill>
                  <a:srgbClr val="595959"/>
                </a:solidFill>
                <a:latin typeface="Tahoma"/>
                <a:ea typeface="ＭＳ Ｐゴシック"/>
              </a:rPr>
              <a:t>Tutto il campione esprime un livello di apprezzamento molto alto (in tutti i casi superiore a 4, in una scala tra 1 e 5)</a:t>
            </a:r>
            <a:endParaRPr/>
          </a:p>
        </p:txBody>
      </p:sp>
    </p:spTree>
  </p:cSld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TextShape 1"/>
          <p:cNvSpPr txBox="1"/>
          <p:nvPr/>
        </p:nvSpPr>
        <p:spPr>
          <a:xfrm>
            <a:off x="0" y="6613560"/>
            <a:ext cx="533160" cy="24408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fld id="{0F84A671-48C9-4140-9446-C7D87547128D}" type="slidenum">
              <a:rPr lang="it-IT" sz="1000">
                <a:solidFill>
                  <a:srgbClr val="990000"/>
                </a:solidFill>
                <a:latin typeface="Arial"/>
                <a:ea typeface="ＭＳ Ｐゴシック"/>
              </a:rPr>
              <a:t>&lt;numero&gt;</a:t>
            </a:fld>
            <a:endParaRPr/>
          </a:p>
        </p:txBody>
      </p:sp>
      <p:sp>
        <p:nvSpPr>
          <p:cNvPr id="272" name="TextShape 2"/>
          <p:cNvSpPr txBox="1"/>
          <p:nvPr/>
        </p:nvSpPr>
        <p:spPr>
          <a:xfrm>
            <a:off x="457200" y="274680"/>
            <a:ext cx="8229240" cy="6328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it-IT" sz="2800">
                <a:solidFill>
                  <a:srgbClr val="333399"/>
                </a:solidFill>
                <a:latin typeface="Tahoma"/>
                <a:ea typeface="ＭＳ Ｐゴシック"/>
              </a:rPr>
              <a:t>LA NOTORIETÀ</a:t>
            </a:r>
            <a:r>
              <a:rPr lang="it-IT" sz="3200">
                <a:solidFill>
                  <a:srgbClr val="333399"/>
                </a:solidFill>
                <a:latin typeface="Tahoma"/>
                <a:ea typeface="ＭＳ Ｐゴシック"/>
              </a:rPr>
              <a:t>	</a:t>
            </a:r>
            <a:r>
              <a:rPr lang="it-IT" sz="3200">
                <a:solidFill>
                  <a:srgbClr val="333399"/>
                </a:solidFill>
                <a:latin typeface="Tahoma"/>
                <a:ea typeface="ＭＳ Ｐゴシック"/>
              </a:rPr>
              <a:t>	</a:t>
            </a:r>
            <a:r>
              <a:rPr lang="it-IT" sz="3200">
                <a:solidFill>
                  <a:srgbClr val="333399"/>
                </a:solidFill>
                <a:latin typeface="Tahoma"/>
                <a:ea typeface="ＭＳ Ｐゴシック"/>
              </a:rPr>
              <a:t>	</a:t>
            </a:r>
            <a:r>
              <a:rPr lang="it-IT" sz="2000">
                <a:solidFill>
                  <a:srgbClr val="333399"/>
                </a:solidFill>
                <a:latin typeface="Tahoma"/>
                <a:ea typeface="ＭＳ Ｐゴシック"/>
              </a:rPr>
              <a:t>5/6</a:t>
            </a:r>
            <a:endParaRPr/>
          </a:p>
        </p:txBody>
      </p:sp>
      <p:sp>
        <p:nvSpPr>
          <p:cNvPr id="273" name="CustomShape 3"/>
          <p:cNvSpPr/>
          <p:nvPr/>
        </p:nvSpPr>
        <p:spPr>
          <a:xfrm>
            <a:off x="826920" y="1197000"/>
            <a:ext cx="2231280" cy="63684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5000" bIns="45000"/>
          <a:p>
            <a:pPr>
              <a:lnSpc>
                <a:spcPct val="150000"/>
              </a:lnSpc>
            </a:pPr>
            <a:r>
              <a:rPr b="1" i="1" lang="it-IT" sz="1200">
                <a:solidFill>
                  <a:srgbClr val="333399"/>
                </a:solidFill>
                <a:latin typeface="Tahoma"/>
                <a:ea typeface="ＭＳ Ｐゴシック"/>
              </a:rPr>
              <a:t>LE INIZIATIVE DEL PERIODO NATALIZIO</a:t>
            </a:r>
            <a:endParaRPr/>
          </a:p>
        </p:txBody>
      </p:sp>
      <p:graphicFrame>
        <p:nvGraphicFramePr>
          <p:cNvPr id="274" name="Table 4"/>
          <p:cNvGraphicFramePr/>
          <p:nvPr/>
        </p:nvGraphicFramePr>
        <p:xfrm>
          <a:off x="899640" y="2066760"/>
          <a:ext cx="3647520" cy="1100520"/>
        </p:xfrm>
        <a:graphic>
          <a:graphicData uri="http://schemas.openxmlformats.org/drawingml/2006/table">
            <a:tbl>
              <a:tblPr/>
              <a:tblGrid>
                <a:gridCol w="936000"/>
                <a:gridCol w="479160"/>
                <a:gridCol w="648000"/>
                <a:gridCol w="504000"/>
                <a:gridCol w="504000"/>
                <a:gridCol w="576360"/>
              </a:tblGrid>
              <a:tr h="246600">
                <a:tc>
                  <a:txBody>
                    <a:bodyPr lIns="44280" rIns="44280" tIns="0" bIns="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it-IT" sz="110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</a:rPr>
                        <a:t>CONOSCENZA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b"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Totale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b"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Residente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b"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Fedele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b"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Salesi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b"/>
                    <a:p>
                      <a:pPr>
                        <a:lnSpc>
                          <a:spcPct val="100000"/>
                        </a:lnSpc>
                      </a:pPr>
                      <a:r>
                        <a:rPr i="1" lang="it-IT" sz="1050">
                          <a:solidFill>
                            <a:srgbClr val="595959"/>
                          </a:solidFill>
                          <a:latin typeface="Calibri"/>
                          <a:ea typeface="Times New Roman"/>
                        </a:rPr>
                        <a:t>Digitale</a:t>
                      </a:r>
                      <a:endParaRPr/>
                    </a:p>
                  </a:txBody>
                  <a:tcPr/>
                </a:tc>
              </a:tr>
              <a:tr h="213480">
                <a:tc>
                  <a:txBody>
                    <a:bodyPr lIns="44280" rIns="44280" tIns="0" bIns="0" anchor="b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it-IT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si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12,7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20,3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21,3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7,7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i="1" lang="it-IT" sz="1200">
                          <a:solidFill>
                            <a:srgbClr val="595959"/>
                          </a:solidFill>
                          <a:latin typeface="Calibri"/>
                          <a:ea typeface="Times New Roman"/>
                        </a:rPr>
                        <a:t>13,3</a:t>
                      </a:r>
                      <a:endParaRPr/>
                    </a:p>
                  </a:txBody>
                  <a:tcPr/>
                </a:tc>
              </a:tr>
              <a:tr h="213480">
                <a:tc>
                  <a:txBody>
                    <a:bodyPr lIns="44280" rIns="44280" tIns="0" bIns="0" anchor="b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it-IT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no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86,8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79,2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78,1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91,5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i="1" lang="it-IT" sz="1200">
                          <a:solidFill>
                            <a:srgbClr val="595959"/>
                          </a:solidFill>
                          <a:latin typeface="Calibri"/>
                          <a:ea typeface="Times New Roman"/>
                        </a:rPr>
                        <a:t>86,5</a:t>
                      </a:r>
                      <a:endParaRPr/>
                    </a:p>
                  </a:txBody>
                  <a:tcPr/>
                </a:tc>
              </a:tr>
              <a:tr h="213480">
                <a:tc>
                  <a:txBody>
                    <a:bodyPr lIns="44280" rIns="44280" tIns="0" bIns="0" anchor="b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it-IT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n.d.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0,6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0,5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0,6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0,9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i="1" lang="it-IT" sz="1200">
                          <a:solidFill>
                            <a:srgbClr val="595959"/>
                          </a:solidFill>
                          <a:latin typeface="Calibri"/>
                          <a:ea typeface="Times New Roman"/>
                        </a:rPr>
                        <a:t>0,2</a:t>
                      </a:r>
                      <a:endParaRPr/>
                    </a:p>
                  </a:txBody>
                  <a:tcPr/>
                </a:tc>
              </a:tr>
              <a:tr h="213480">
                <a:tc>
                  <a:txBody>
                    <a:bodyPr lIns="44280" rIns="44280" tIns="0" bIns="0" anchor="b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it-IT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Totale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it-IT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100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it-IT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100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it-IT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100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it-IT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100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i="1" lang="it-IT" sz="1200">
                          <a:solidFill>
                            <a:srgbClr val="595959"/>
                          </a:solidFill>
                          <a:latin typeface="Calibri"/>
                          <a:ea typeface="Times New Roman"/>
                        </a:rPr>
                        <a:t>100</a:t>
                      </a:r>
                      <a:endParaRPr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75" name="Table 5"/>
          <p:cNvGraphicFramePr/>
          <p:nvPr/>
        </p:nvGraphicFramePr>
        <p:xfrm>
          <a:off x="899640" y="3645000"/>
          <a:ext cx="3600000" cy="2304000"/>
        </p:xfrm>
        <a:graphic>
          <a:graphicData uri="http://schemas.openxmlformats.org/drawingml/2006/table">
            <a:tbl>
              <a:tblPr/>
              <a:tblGrid>
                <a:gridCol w="972360"/>
                <a:gridCol w="1127520"/>
                <a:gridCol w="1500120"/>
              </a:tblGrid>
              <a:tr h="464040"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it-IT" sz="1200">
                          <a:solidFill>
                            <a:srgbClr val="000000"/>
                          </a:solidFill>
                          <a:latin typeface="Calibri"/>
                        </a:rPr>
                        <a:t>GRADIMENTO</a:t>
                      </a:r>
                      <a:endParaRPr/>
                    </a:p>
                  </a:txBody>
                  <a:tcPr/>
                </a:tc>
                <a:tc>
                  <a:txBody>
                    <a:bodyPr lIns="0" rIns="0" tIns="0" bIns="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i="1" lang="it-IT" sz="1400">
                          <a:solidFill>
                            <a:srgbClr val="000000"/>
                          </a:solidFill>
                          <a:latin typeface="Calibri"/>
                        </a:rPr>
                        <a:t>Risposte complessive</a:t>
                      </a:r>
                      <a:endParaRPr/>
                    </a:p>
                  </a:txBody>
                  <a:tcPr/>
                </a:tc>
                <a:tc>
                  <a:txBody>
                    <a:bodyPr lIns="0" rIns="0" tIns="0" bIns="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i="1" lang="it-IT" sz="1400">
                          <a:solidFill>
                            <a:srgbClr val="000000"/>
                          </a:solidFill>
                          <a:latin typeface="Calibri"/>
                        </a:rPr>
                        <a:t>Livello di apprezzamento</a:t>
                      </a:r>
                      <a:endParaRPr/>
                    </a:p>
                  </a:txBody>
                  <a:tcPr/>
                </a:tc>
              </a:tr>
              <a:tr h="367920">
                <a:tc>
                  <a:txBody>
                    <a:bodyPr lIns="0" rIns="0" tIns="0" bIns="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>
                          <a:solidFill>
                            <a:srgbClr val="000000"/>
                          </a:solidFill>
                          <a:latin typeface="Calibri"/>
                        </a:rPr>
                        <a:t>Totale</a:t>
                      </a:r>
                      <a:endParaRPr/>
                    </a:p>
                  </a:txBody>
                  <a:tcPr/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>
                          <a:solidFill>
                            <a:srgbClr val="000000"/>
                          </a:solidFill>
                          <a:latin typeface="Calibri"/>
                        </a:rPr>
                        <a:t>133</a:t>
                      </a:r>
                      <a:endParaRPr/>
                    </a:p>
                  </a:txBody>
                  <a:tcPr/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>
                          <a:solidFill>
                            <a:srgbClr val="000000"/>
                          </a:solidFill>
                          <a:latin typeface="Calibri"/>
                        </a:rPr>
                        <a:t>3,7</a:t>
                      </a:r>
                      <a:endParaRPr/>
                    </a:p>
                  </a:txBody>
                  <a:tcPr/>
                </a:tc>
              </a:tr>
              <a:tr h="367920">
                <a:tc>
                  <a:txBody>
                    <a:bodyPr lIns="0" rIns="0" tIns="0" bIns="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latin typeface="Calibri"/>
                        </a:rPr>
                        <a:t>Residente</a:t>
                      </a:r>
                      <a:endParaRPr/>
                    </a:p>
                  </a:txBody>
                  <a:tcPr/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latin typeface="Calibri"/>
                        </a:rPr>
                        <a:t>82</a:t>
                      </a:r>
                      <a:endParaRPr/>
                    </a:p>
                  </a:txBody>
                  <a:tcPr/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latin typeface="Calibri"/>
                        </a:rPr>
                        <a:t>4,0</a:t>
                      </a:r>
                      <a:endParaRPr/>
                    </a:p>
                  </a:txBody>
                  <a:tcPr/>
                </a:tc>
              </a:tr>
              <a:tr h="367920">
                <a:tc>
                  <a:txBody>
                    <a:bodyPr lIns="0" rIns="0" tIns="0" bIns="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latin typeface="Calibri"/>
                        </a:rPr>
                        <a:t>Fedele</a:t>
                      </a:r>
                      <a:endParaRPr/>
                    </a:p>
                  </a:txBody>
                  <a:tcPr/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latin typeface="Calibri"/>
                        </a:rPr>
                        <a:t>35</a:t>
                      </a:r>
                      <a:endParaRPr/>
                    </a:p>
                  </a:txBody>
                  <a:tcPr/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latin typeface="Calibri"/>
                        </a:rPr>
                        <a:t>3,4</a:t>
                      </a:r>
                      <a:endParaRPr/>
                    </a:p>
                  </a:txBody>
                  <a:tcPr/>
                </a:tc>
              </a:tr>
              <a:tr h="367920">
                <a:tc>
                  <a:txBody>
                    <a:bodyPr lIns="0" rIns="0" tIns="0" bIns="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latin typeface="Calibri"/>
                        </a:rPr>
                        <a:t>Salesi</a:t>
                      </a:r>
                      <a:endParaRPr/>
                    </a:p>
                  </a:txBody>
                  <a:tcPr/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  <a:endParaRPr/>
                    </a:p>
                  </a:txBody>
                  <a:tcPr/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latin typeface="Calibri"/>
                        </a:rPr>
                        <a:t>3,5</a:t>
                      </a:r>
                      <a:endParaRPr/>
                    </a:p>
                  </a:txBody>
                  <a:tcPr/>
                </a:tc>
              </a:tr>
              <a:tr h="368280">
                <a:tc>
                  <a:txBody>
                    <a:bodyPr lIns="0" rIns="0" tIns="0" bIns="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i="1" lang="it-IT" sz="1600">
                          <a:solidFill>
                            <a:srgbClr val="595959"/>
                          </a:solidFill>
                          <a:latin typeface="Calibri"/>
                        </a:rPr>
                        <a:t>Digitale</a:t>
                      </a:r>
                      <a:endParaRPr/>
                    </a:p>
                  </a:txBody>
                  <a:tcPr/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i="1" lang="it-IT" sz="1600">
                          <a:solidFill>
                            <a:srgbClr val="595959"/>
                          </a:solidFill>
                          <a:latin typeface="Calibri"/>
                        </a:rPr>
                        <a:t>72</a:t>
                      </a:r>
                      <a:endParaRPr/>
                    </a:p>
                  </a:txBody>
                  <a:tcPr/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i="1" lang="it-IT" sz="1600">
                          <a:solidFill>
                            <a:srgbClr val="595959"/>
                          </a:solidFill>
                          <a:latin typeface="Calibri"/>
                        </a:rPr>
                        <a:t>3,8</a:t>
                      </a:r>
                      <a:endParaRPr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76" name="Immagine 13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6030000" y="4149000"/>
            <a:ext cx="251640" cy="251640"/>
          </a:xfrm>
          <a:prstGeom prst="rect">
            <a:avLst/>
          </a:prstGeom>
          <a:ln>
            <a:noFill/>
          </a:ln>
        </p:spPr>
      </p:pic>
      <p:pic>
        <p:nvPicPr>
          <p:cNvPr id="277" name="Immagine 15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4716000" y="4149000"/>
            <a:ext cx="251640" cy="251640"/>
          </a:xfrm>
          <a:prstGeom prst="rect">
            <a:avLst/>
          </a:prstGeom>
          <a:ln>
            <a:noFill/>
          </a:ln>
        </p:spPr>
      </p:pic>
      <p:pic>
        <p:nvPicPr>
          <p:cNvPr id="278" name="Immagine 16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4968000" y="4149000"/>
            <a:ext cx="251640" cy="251640"/>
          </a:xfrm>
          <a:prstGeom prst="rect">
            <a:avLst/>
          </a:prstGeom>
          <a:ln>
            <a:noFill/>
          </a:ln>
        </p:spPr>
      </p:pic>
      <p:pic>
        <p:nvPicPr>
          <p:cNvPr id="279" name="Immagine 17" descr=""/>
          <p:cNvPicPr/>
          <p:nvPr/>
        </p:nvPicPr>
        <p:blipFill>
          <a:blip r:embed="rId4"/>
          <a:stretch>
            <a:fillRect/>
          </a:stretch>
        </p:blipFill>
        <p:spPr>
          <a:xfrm>
            <a:off x="5497200" y="4149000"/>
            <a:ext cx="251640" cy="251640"/>
          </a:xfrm>
          <a:prstGeom prst="rect">
            <a:avLst/>
          </a:prstGeom>
          <a:ln>
            <a:noFill/>
          </a:ln>
        </p:spPr>
      </p:pic>
      <p:pic>
        <p:nvPicPr>
          <p:cNvPr id="280" name="Immagine 18" descr=""/>
          <p:cNvPicPr/>
          <p:nvPr/>
        </p:nvPicPr>
        <p:blipFill>
          <a:blip r:embed="rId5"/>
          <a:stretch>
            <a:fillRect/>
          </a:stretch>
        </p:blipFill>
        <p:spPr>
          <a:xfrm>
            <a:off x="6568920" y="4149000"/>
            <a:ext cx="251640" cy="251640"/>
          </a:xfrm>
          <a:prstGeom prst="rect">
            <a:avLst/>
          </a:prstGeom>
          <a:ln>
            <a:noFill/>
          </a:ln>
        </p:spPr>
      </p:pic>
      <p:pic>
        <p:nvPicPr>
          <p:cNvPr id="281" name="Immagine 19" descr=""/>
          <p:cNvPicPr/>
          <p:nvPr/>
        </p:nvPicPr>
        <p:blipFill>
          <a:blip r:embed="rId6"/>
          <a:stretch>
            <a:fillRect/>
          </a:stretch>
        </p:blipFill>
        <p:spPr>
          <a:xfrm>
            <a:off x="6815520" y="4149000"/>
            <a:ext cx="251640" cy="251640"/>
          </a:xfrm>
          <a:prstGeom prst="rect">
            <a:avLst/>
          </a:prstGeom>
          <a:ln>
            <a:noFill/>
          </a:ln>
        </p:spPr>
      </p:pic>
      <p:pic>
        <p:nvPicPr>
          <p:cNvPr id="282" name="Immagine 20" descr=""/>
          <p:cNvPicPr/>
          <p:nvPr/>
        </p:nvPicPr>
        <p:blipFill>
          <a:blip r:embed="rId7"/>
          <a:stretch>
            <a:fillRect/>
          </a:stretch>
        </p:blipFill>
        <p:spPr>
          <a:xfrm>
            <a:off x="6030000" y="4545000"/>
            <a:ext cx="251640" cy="251640"/>
          </a:xfrm>
          <a:prstGeom prst="rect">
            <a:avLst/>
          </a:prstGeom>
          <a:ln>
            <a:noFill/>
          </a:ln>
        </p:spPr>
      </p:pic>
      <p:pic>
        <p:nvPicPr>
          <p:cNvPr id="283" name="Immagine 21" descr=""/>
          <p:cNvPicPr/>
          <p:nvPr/>
        </p:nvPicPr>
        <p:blipFill>
          <a:blip r:embed="rId8"/>
          <a:stretch>
            <a:fillRect/>
          </a:stretch>
        </p:blipFill>
        <p:spPr>
          <a:xfrm>
            <a:off x="4716000" y="4545000"/>
            <a:ext cx="251640" cy="251640"/>
          </a:xfrm>
          <a:prstGeom prst="rect">
            <a:avLst/>
          </a:prstGeom>
          <a:ln>
            <a:noFill/>
          </a:ln>
        </p:spPr>
      </p:pic>
      <p:pic>
        <p:nvPicPr>
          <p:cNvPr id="284" name="Immagine 22" descr=""/>
          <p:cNvPicPr/>
          <p:nvPr/>
        </p:nvPicPr>
        <p:blipFill>
          <a:blip r:embed="rId9"/>
          <a:stretch>
            <a:fillRect/>
          </a:stretch>
        </p:blipFill>
        <p:spPr>
          <a:xfrm>
            <a:off x="4968000" y="4545000"/>
            <a:ext cx="251640" cy="251640"/>
          </a:xfrm>
          <a:prstGeom prst="rect">
            <a:avLst/>
          </a:prstGeom>
          <a:ln>
            <a:noFill/>
          </a:ln>
        </p:spPr>
      </p:pic>
      <p:pic>
        <p:nvPicPr>
          <p:cNvPr id="285" name="Immagine 23" descr=""/>
          <p:cNvPicPr/>
          <p:nvPr/>
        </p:nvPicPr>
        <p:blipFill>
          <a:blip r:embed="rId10"/>
          <a:stretch>
            <a:fillRect/>
          </a:stretch>
        </p:blipFill>
        <p:spPr>
          <a:xfrm>
            <a:off x="5497200" y="4545000"/>
            <a:ext cx="251640" cy="251640"/>
          </a:xfrm>
          <a:prstGeom prst="rect">
            <a:avLst/>
          </a:prstGeom>
          <a:ln>
            <a:noFill/>
          </a:ln>
        </p:spPr>
      </p:pic>
      <p:pic>
        <p:nvPicPr>
          <p:cNvPr id="286" name="Immagine 24" descr=""/>
          <p:cNvPicPr/>
          <p:nvPr/>
        </p:nvPicPr>
        <p:blipFill>
          <a:blip r:embed="rId11"/>
          <a:stretch>
            <a:fillRect/>
          </a:stretch>
        </p:blipFill>
        <p:spPr>
          <a:xfrm>
            <a:off x="6568920" y="4545000"/>
            <a:ext cx="251640" cy="251640"/>
          </a:xfrm>
          <a:prstGeom prst="rect">
            <a:avLst/>
          </a:prstGeom>
          <a:ln>
            <a:noFill/>
          </a:ln>
        </p:spPr>
      </p:pic>
      <p:pic>
        <p:nvPicPr>
          <p:cNvPr id="287" name="Immagine 25" descr=""/>
          <p:cNvPicPr/>
          <p:nvPr/>
        </p:nvPicPr>
        <p:blipFill>
          <a:blip r:embed="rId12"/>
          <a:stretch>
            <a:fillRect/>
          </a:stretch>
        </p:blipFill>
        <p:spPr>
          <a:xfrm>
            <a:off x="6815520" y="4545000"/>
            <a:ext cx="251640" cy="251640"/>
          </a:xfrm>
          <a:prstGeom prst="rect">
            <a:avLst/>
          </a:prstGeom>
          <a:ln>
            <a:noFill/>
          </a:ln>
        </p:spPr>
      </p:pic>
      <p:pic>
        <p:nvPicPr>
          <p:cNvPr id="288" name="Immagine 26" descr=""/>
          <p:cNvPicPr/>
          <p:nvPr/>
        </p:nvPicPr>
        <p:blipFill>
          <a:blip r:embed="rId13"/>
          <a:stretch>
            <a:fillRect/>
          </a:stretch>
        </p:blipFill>
        <p:spPr>
          <a:xfrm>
            <a:off x="6030000" y="4977360"/>
            <a:ext cx="251640" cy="251640"/>
          </a:xfrm>
          <a:prstGeom prst="rect">
            <a:avLst/>
          </a:prstGeom>
          <a:ln>
            <a:noFill/>
          </a:ln>
        </p:spPr>
      </p:pic>
      <p:pic>
        <p:nvPicPr>
          <p:cNvPr id="289" name="Immagine 27" descr=""/>
          <p:cNvPicPr/>
          <p:nvPr/>
        </p:nvPicPr>
        <p:blipFill>
          <a:blip r:embed="rId14"/>
          <a:stretch>
            <a:fillRect/>
          </a:stretch>
        </p:blipFill>
        <p:spPr>
          <a:xfrm>
            <a:off x="4716000" y="4977360"/>
            <a:ext cx="251640" cy="251640"/>
          </a:xfrm>
          <a:prstGeom prst="rect">
            <a:avLst/>
          </a:prstGeom>
          <a:ln>
            <a:noFill/>
          </a:ln>
        </p:spPr>
      </p:pic>
      <p:pic>
        <p:nvPicPr>
          <p:cNvPr id="290" name="Immagine 28" descr=""/>
          <p:cNvPicPr/>
          <p:nvPr/>
        </p:nvPicPr>
        <p:blipFill>
          <a:blip r:embed="rId15"/>
          <a:stretch>
            <a:fillRect/>
          </a:stretch>
        </p:blipFill>
        <p:spPr>
          <a:xfrm>
            <a:off x="4968000" y="4977360"/>
            <a:ext cx="251640" cy="251640"/>
          </a:xfrm>
          <a:prstGeom prst="rect">
            <a:avLst/>
          </a:prstGeom>
          <a:ln>
            <a:noFill/>
          </a:ln>
        </p:spPr>
      </p:pic>
      <p:pic>
        <p:nvPicPr>
          <p:cNvPr id="291" name="Immagine 29" descr=""/>
          <p:cNvPicPr/>
          <p:nvPr/>
        </p:nvPicPr>
        <p:blipFill>
          <a:blip r:embed="rId16"/>
          <a:stretch>
            <a:fillRect/>
          </a:stretch>
        </p:blipFill>
        <p:spPr>
          <a:xfrm>
            <a:off x="5497200" y="4977360"/>
            <a:ext cx="251640" cy="251640"/>
          </a:xfrm>
          <a:prstGeom prst="rect">
            <a:avLst/>
          </a:prstGeom>
          <a:ln>
            <a:noFill/>
          </a:ln>
        </p:spPr>
      </p:pic>
      <p:pic>
        <p:nvPicPr>
          <p:cNvPr id="292" name="Immagine 30" descr=""/>
          <p:cNvPicPr/>
          <p:nvPr/>
        </p:nvPicPr>
        <p:blipFill>
          <a:blip r:embed="rId17"/>
          <a:stretch>
            <a:fillRect/>
          </a:stretch>
        </p:blipFill>
        <p:spPr>
          <a:xfrm>
            <a:off x="6568920" y="4977360"/>
            <a:ext cx="251640" cy="251640"/>
          </a:xfrm>
          <a:prstGeom prst="rect">
            <a:avLst/>
          </a:prstGeom>
          <a:ln>
            <a:noFill/>
          </a:ln>
        </p:spPr>
      </p:pic>
      <p:pic>
        <p:nvPicPr>
          <p:cNvPr id="293" name="Immagine 31" descr=""/>
          <p:cNvPicPr/>
          <p:nvPr/>
        </p:nvPicPr>
        <p:blipFill>
          <a:blip r:embed="rId18"/>
          <a:stretch>
            <a:fillRect/>
          </a:stretch>
        </p:blipFill>
        <p:spPr>
          <a:xfrm>
            <a:off x="6815520" y="4977360"/>
            <a:ext cx="251640" cy="251640"/>
          </a:xfrm>
          <a:prstGeom prst="rect">
            <a:avLst/>
          </a:prstGeom>
          <a:ln>
            <a:noFill/>
          </a:ln>
        </p:spPr>
      </p:pic>
      <p:pic>
        <p:nvPicPr>
          <p:cNvPr id="294" name="Immagine 32" descr=""/>
          <p:cNvPicPr/>
          <p:nvPr/>
        </p:nvPicPr>
        <p:blipFill>
          <a:blip r:embed="rId19"/>
          <a:stretch>
            <a:fillRect/>
          </a:stretch>
        </p:blipFill>
        <p:spPr>
          <a:xfrm>
            <a:off x="6030000" y="5373360"/>
            <a:ext cx="251640" cy="251640"/>
          </a:xfrm>
          <a:prstGeom prst="rect">
            <a:avLst/>
          </a:prstGeom>
          <a:ln>
            <a:noFill/>
          </a:ln>
        </p:spPr>
      </p:pic>
      <p:pic>
        <p:nvPicPr>
          <p:cNvPr id="295" name="Immagine 33" descr=""/>
          <p:cNvPicPr/>
          <p:nvPr/>
        </p:nvPicPr>
        <p:blipFill>
          <a:blip r:embed="rId20"/>
          <a:stretch>
            <a:fillRect/>
          </a:stretch>
        </p:blipFill>
        <p:spPr>
          <a:xfrm>
            <a:off x="4716000" y="5373360"/>
            <a:ext cx="251640" cy="251640"/>
          </a:xfrm>
          <a:prstGeom prst="rect">
            <a:avLst/>
          </a:prstGeom>
          <a:ln>
            <a:noFill/>
          </a:ln>
        </p:spPr>
      </p:pic>
      <p:pic>
        <p:nvPicPr>
          <p:cNvPr id="296" name="Immagine 34" descr=""/>
          <p:cNvPicPr/>
          <p:nvPr/>
        </p:nvPicPr>
        <p:blipFill>
          <a:blip r:embed="rId21"/>
          <a:stretch>
            <a:fillRect/>
          </a:stretch>
        </p:blipFill>
        <p:spPr>
          <a:xfrm>
            <a:off x="4968000" y="5373360"/>
            <a:ext cx="251640" cy="251640"/>
          </a:xfrm>
          <a:prstGeom prst="rect">
            <a:avLst/>
          </a:prstGeom>
          <a:ln>
            <a:noFill/>
          </a:ln>
        </p:spPr>
      </p:pic>
      <p:pic>
        <p:nvPicPr>
          <p:cNvPr id="297" name="Immagine 35" descr=""/>
          <p:cNvPicPr/>
          <p:nvPr/>
        </p:nvPicPr>
        <p:blipFill>
          <a:blip r:embed="rId22"/>
          <a:stretch>
            <a:fillRect/>
          </a:stretch>
        </p:blipFill>
        <p:spPr>
          <a:xfrm>
            <a:off x="5497200" y="5373360"/>
            <a:ext cx="251640" cy="251640"/>
          </a:xfrm>
          <a:prstGeom prst="rect">
            <a:avLst/>
          </a:prstGeom>
          <a:ln>
            <a:noFill/>
          </a:ln>
        </p:spPr>
      </p:pic>
      <p:pic>
        <p:nvPicPr>
          <p:cNvPr id="298" name="Immagine 36" descr=""/>
          <p:cNvPicPr/>
          <p:nvPr/>
        </p:nvPicPr>
        <p:blipFill>
          <a:blip r:embed="rId23"/>
          <a:stretch>
            <a:fillRect/>
          </a:stretch>
        </p:blipFill>
        <p:spPr>
          <a:xfrm>
            <a:off x="6568920" y="5373360"/>
            <a:ext cx="251640" cy="251640"/>
          </a:xfrm>
          <a:prstGeom prst="rect">
            <a:avLst/>
          </a:prstGeom>
          <a:ln>
            <a:noFill/>
          </a:ln>
        </p:spPr>
      </p:pic>
      <p:pic>
        <p:nvPicPr>
          <p:cNvPr id="299" name="Immagine 37" descr=""/>
          <p:cNvPicPr/>
          <p:nvPr/>
        </p:nvPicPr>
        <p:blipFill>
          <a:blip r:embed="rId24"/>
          <a:stretch>
            <a:fillRect/>
          </a:stretch>
        </p:blipFill>
        <p:spPr>
          <a:xfrm>
            <a:off x="6815520" y="5373360"/>
            <a:ext cx="251640" cy="251640"/>
          </a:xfrm>
          <a:prstGeom prst="rect">
            <a:avLst/>
          </a:prstGeom>
          <a:ln>
            <a:noFill/>
          </a:ln>
        </p:spPr>
      </p:pic>
      <p:pic>
        <p:nvPicPr>
          <p:cNvPr id="300" name="Immagine 38" descr=""/>
          <p:cNvPicPr/>
          <p:nvPr/>
        </p:nvPicPr>
        <p:blipFill>
          <a:blip r:embed="rId25"/>
          <a:stretch>
            <a:fillRect/>
          </a:stretch>
        </p:blipFill>
        <p:spPr>
          <a:xfrm>
            <a:off x="6030000" y="5769360"/>
            <a:ext cx="251640" cy="251640"/>
          </a:xfrm>
          <a:prstGeom prst="rect">
            <a:avLst/>
          </a:prstGeom>
          <a:ln>
            <a:noFill/>
          </a:ln>
        </p:spPr>
      </p:pic>
      <p:pic>
        <p:nvPicPr>
          <p:cNvPr id="301" name="Immagine 39" descr=""/>
          <p:cNvPicPr/>
          <p:nvPr/>
        </p:nvPicPr>
        <p:blipFill>
          <a:blip r:embed="rId26"/>
          <a:stretch>
            <a:fillRect/>
          </a:stretch>
        </p:blipFill>
        <p:spPr>
          <a:xfrm>
            <a:off x="4716000" y="5769360"/>
            <a:ext cx="251640" cy="251640"/>
          </a:xfrm>
          <a:prstGeom prst="rect">
            <a:avLst/>
          </a:prstGeom>
          <a:ln>
            <a:noFill/>
          </a:ln>
        </p:spPr>
      </p:pic>
      <p:pic>
        <p:nvPicPr>
          <p:cNvPr id="302" name="Immagine 40" descr=""/>
          <p:cNvPicPr/>
          <p:nvPr/>
        </p:nvPicPr>
        <p:blipFill>
          <a:blip r:embed="rId27"/>
          <a:stretch>
            <a:fillRect/>
          </a:stretch>
        </p:blipFill>
        <p:spPr>
          <a:xfrm>
            <a:off x="4968000" y="5769360"/>
            <a:ext cx="251640" cy="251640"/>
          </a:xfrm>
          <a:prstGeom prst="rect">
            <a:avLst/>
          </a:prstGeom>
          <a:ln>
            <a:noFill/>
          </a:ln>
        </p:spPr>
      </p:pic>
      <p:pic>
        <p:nvPicPr>
          <p:cNvPr id="303" name="Immagine 41" descr=""/>
          <p:cNvPicPr/>
          <p:nvPr/>
        </p:nvPicPr>
        <p:blipFill>
          <a:blip r:embed="rId28"/>
          <a:stretch>
            <a:fillRect/>
          </a:stretch>
        </p:blipFill>
        <p:spPr>
          <a:xfrm>
            <a:off x="5497200" y="5769360"/>
            <a:ext cx="251640" cy="251640"/>
          </a:xfrm>
          <a:prstGeom prst="rect">
            <a:avLst/>
          </a:prstGeom>
          <a:ln>
            <a:noFill/>
          </a:ln>
        </p:spPr>
      </p:pic>
      <p:pic>
        <p:nvPicPr>
          <p:cNvPr id="304" name="Immagine 42" descr=""/>
          <p:cNvPicPr/>
          <p:nvPr/>
        </p:nvPicPr>
        <p:blipFill>
          <a:blip r:embed="rId29"/>
          <a:stretch>
            <a:fillRect/>
          </a:stretch>
        </p:blipFill>
        <p:spPr>
          <a:xfrm>
            <a:off x="6568920" y="5769360"/>
            <a:ext cx="251640" cy="251640"/>
          </a:xfrm>
          <a:prstGeom prst="rect">
            <a:avLst/>
          </a:prstGeom>
          <a:ln>
            <a:noFill/>
          </a:ln>
        </p:spPr>
      </p:pic>
      <p:pic>
        <p:nvPicPr>
          <p:cNvPr id="305" name="Immagine 43" descr=""/>
          <p:cNvPicPr/>
          <p:nvPr/>
        </p:nvPicPr>
        <p:blipFill>
          <a:blip r:embed="rId30"/>
          <a:stretch>
            <a:fillRect/>
          </a:stretch>
        </p:blipFill>
        <p:spPr>
          <a:xfrm>
            <a:off x="6815520" y="5769360"/>
            <a:ext cx="251640" cy="251640"/>
          </a:xfrm>
          <a:prstGeom prst="rect">
            <a:avLst/>
          </a:prstGeom>
          <a:ln>
            <a:noFill/>
          </a:ln>
        </p:spPr>
      </p:pic>
      <p:sp>
        <p:nvSpPr>
          <p:cNvPr id="306" name="CustomShape 6"/>
          <p:cNvSpPr/>
          <p:nvPr/>
        </p:nvSpPr>
        <p:spPr>
          <a:xfrm>
            <a:off x="4716000" y="1805760"/>
            <a:ext cx="4272840" cy="2084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r">
              <a:lnSpc>
                <a:spcPct val="100000"/>
              </a:lnSpc>
            </a:pPr>
            <a:r>
              <a:rPr lang="it-IT" sz="1400">
                <a:solidFill>
                  <a:srgbClr val="595959"/>
                </a:solidFill>
                <a:latin typeface="Tahoma"/>
                <a:ea typeface="ＭＳ Ｐゴシック"/>
              </a:rPr>
              <a:t>Il ricordo delle iniziative di «servizio aggiuntivo» realizzate da M&amp;P durante il periodo natalizio risulta presente in una porzione ridotta del campione (appena il 12%)</a:t>
            </a:r>
            <a:endParaRPr/>
          </a:p>
          <a:p>
            <a:pPr algn="r">
              <a:lnSpc>
                <a:spcPct val="100000"/>
              </a:lnSpc>
            </a:pPr>
            <a:r>
              <a:rPr lang="it-IT" sz="1400">
                <a:solidFill>
                  <a:srgbClr val="595959"/>
                </a:solidFill>
                <a:latin typeface="Tahoma"/>
                <a:ea typeface="ＭＳ Ｐゴシック"/>
              </a:rPr>
              <a:t>I «servizi aggiuntivi» sono maggiormente noti per il profilo </a:t>
            </a:r>
            <a:r>
              <a:rPr lang="it-IT" sz="1400">
                <a:solidFill>
                  <a:srgbClr val="a50021"/>
                </a:solidFill>
                <a:latin typeface="Tahoma"/>
                <a:ea typeface="ＭＳ Ｐゴシック"/>
              </a:rPr>
              <a:t>Fedele</a:t>
            </a:r>
            <a:r>
              <a:rPr lang="it-IT" sz="1400">
                <a:solidFill>
                  <a:srgbClr val="595959"/>
                </a:solidFill>
                <a:latin typeface="Tahoma"/>
                <a:ea typeface="ＭＳ Ｐゴシック"/>
              </a:rPr>
              <a:t> e per il </a:t>
            </a:r>
            <a:r>
              <a:rPr lang="it-IT" sz="1400">
                <a:solidFill>
                  <a:srgbClr val="a50021"/>
                </a:solidFill>
                <a:latin typeface="Tahoma"/>
                <a:ea typeface="ＭＳ Ｐゴシック"/>
              </a:rPr>
              <a:t>Residente</a:t>
            </a:r>
            <a:r>
              <a:rPr lang="it-IT" sz="1400">
                <a:solidFill>
                  <a:srgbClr val="595959"/>
                </a:solidFill>
                <a:latin typeface="Tahoma"/>
                <a:ea typeface="ＭＳ Ｐゴシック"/>
              </a:rPr>
              <a:t>, ma con riscontro differente rispetto al gradimento verso gli stessi servizi: il Residente registra il livello più elevato, mentre al Fedele si associa quello più basso </a:t>
            </a:r>
            <a:endParaRPr/>
          </a:p>
        </p:txBody>
      </p:sp>
    </p:spTree>
  </p:cSld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" name="Immagine 3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4212000" y="2925000"/>
            <a:ext cx="4602600" cy="2718720"/>
          </a:xfrm>
          <a:prstGeom prst="rect">
            <a:avLst/>
          </a:prstGeom>
          <a:ln>
            <a:noFill/>
          </a:ln>
        </p:spPr>
      </p:pic>
      <p:sp>
        <p:nvSpPr>
          <p:cNvPr id="308" name="CustomShape 1"/>
          <p:cNvSpPr/>
          <p:nvPr/>
        </p:nvSpPr>
        <p:spPr>
          <a:xfrm>
            <a:off x="810000" y="2853000"/>
            <a:ext cx="3054960" cy="27118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it-IT">
                <a:solidFill>
                  <a:srgbClr val="595959"/>
                </a:solidFill>
                <a:latin typeface="Tahoma"/>
                <a:ea typeface="ＭＳ Ｐゴシック"/>
              </a:rPr>
              <a:t>Il sito web e il numero verde sono i principali elementi di notorietà</a:t>
            </a:r>
            <a:endParaRPr/>
          </a:p>
          <a:p>
            <a:pPr>
              <a:lnSpc>
                <a:spcPct val="100000"/>
              </a:lnSpc>
            </a:pPr>
            <a:r>
              <a:rPr lang="it-IT">
                <a:solidFill>
                  <a:srgbClr val="595959"/>
                </a:solidFill>
                <a:latin typeface="Tahoma"/>
                <a:ea typeface="ＭＳ Ｐゴシック"/>
              </a:rPr>
              <a:t>Poco noto il servizio erogato durante le feste natalizie</a:t>
            </a:r>
            <a:endParaRPr/>
          </a:p>
          <a:p>
            <a:pPr>
              <a:lnSpc>
                <a:spcPct val="100000"/>
              </a:lnSpc>
            </a:pPr>
            <a:r>
              <a:rPr lang="it-IT">
                <a:solidFill>
                  <a:srgbClr val="595959"/>
                </a:solidFill>
                <a:latin typeface="Tahoma"/>
                <a:ea typeface="ＭＳ Ｐゴシック"/>
              </a:rPr>
              <a:t>Poco nota anche la Carta dei Servizi (meno di un quarto degli intervistati ne conosce l’esistenza)</a:t>
            </a:r>
            <a:endParaRPr/>
          </a:p>
        </p:txBody>
      </p:sp>
      <p:sp>
        <p:nvSpPr>
          <p:cNvPr id="309" name="CustomShape 2"/>
          <p:cNvSpPr/>
          <p:nvPr/>
        </p:nvSpPr>
        <p:spPr>
          <a:xfrm>
            <a:off x="857520" y="1771200"/>
            <a:ext cx="7818480" cy="639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it-IT">
                <a:solidFill>
                  <a:srgbClr val="595959"/>
                </a:solidFill>
                <a:latin typeface="Tahoma"/>
                <a:ea typeface="ＭＳ Ｐゴシック"/>
              </a:rPr>
              <a:t>I dati registrati sulla notorietà dimostrano la conoscenza che gli utenti hanno dei </a:t>
            </a:r>
            <a:r>
              <a:rPr b="1" lang="it-IT">
                <a:solidFill>
                  <a:srgbClr val="595959"/>
                </a:solidFill>
                <a:latin typeface="Tahoma"/>
                <a:ea typeface="ＭＳ Ｐゴシック"/>
              </a:rPr>
              <a:t>servizi</a:t>
            </a:r>
            <a:r>
              <a:rPr lang="it-IT">
                <a:solidFill>
                  <a:srgbClr val="595959"/>
                </a:solidFill>
                <a:latin typeface="Tahoma"/>
                <a:ea typeface="ＭＳ Ｐゴシック"/>
              </a:rPr>
              <a:t> e delle </a:t>
            </a:r>
            <a:r>
              <a:rPr b="1" lang="it-IT">
                <a:solidFill>
                  <a:srgbClr val="595959"/>
                </a:solidFill>
                <a:latin typeface="Tahoma"/>
                <a:ea typeface="ＭＳ Ｐゴシック"/>
              </a:rPr>
              <a:t>iniziative</a:t>
            </a:r>
            <a:r>
              <a:rPr lang="it-IT">
                <a:solidFill>
                  <a:srgbClr val="595959"/>
                </a:solidFill>
                <a:latin typeface="Tahoma"/>
                <a:ea typeface="ＭＳ Ｐゴシック"/>
              </a:rPr>
              <a:t> proposte da M&amp;P</a:t>
            </a:r>
            <a:endParaRPr/>
          </a:p>
        </p:txBody>
      </p:sp>
      <p:sp>
        <p:nvSpPr>
          <p:cNvPr id="310" name="CustomShape 3"/>
          <p:cNvSpPr/>
          <p:nvPr/>
        </p:nvSpPr>
        <p:spPr>
          <a:xfrm>
            <a:off x="533520" y="274680"/>
            <a:ext cx="8430840" cy="6328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it-IT" sz="2800">
                <a:solidFill>
                  <a:srgbClr val="333399"/>
                </a:solidFill>
                <a:latin typeface="Tahoma"/>
                <a:ea typeface="ＭＳ Ｐゴシック"/>
              </a:rPr>
              <a:t>LA NOTORIETÀ</a:t>
            </a:r>
            <a:r>
              <a:rPr lang="it-IT" sz="3200">
                <a:solidFill>
                  <a:srgbClr val="333399"/>
                </a:solidFill>
                <a:latin typeface="Tahoma"/>
                <a:ea typeface="ＭＳ Ｐゴシック"/>
              </a:rPr>
              <a:t>	</a:t>
            </a:r>
            <a:r>
              <a:rPr lang="it-IT" sz="3200">
                <a:solidFill>
                  <a:srgbClr val="333399"/>
                </a:solidFill>
                <a:latin typeface="Tahoma"/>
                <a:ea typeface="ＭＳ Ｐゴシック"/>
              </a:rPr>
              <a:t>	</a:t>
            </a:r>
            <a:r>
              <a:rPr lang="it-IT" sz="3200">
                <a:solidFill>
                  <a:srgbClr val="333399"/>
                </a:solidFill>
                <a:latin typeface="Tahoma"/>
                <a:ea typeface="ＭＳ Ｐゴシック"/>
              </a:rPr>
              <a:t>	</a:t>
            </a:r>
            <a:r>
              <a:rPr lang="it-IT" sz="2000">
                <a:solidFill>
                  <a:srgbClr val="333399"/>
                </a:solidFill>
                <a:latin typeface="Tahoma"/>
                <a:ea typeface="ＭＳ Ｐゴシック"/>
              </a:rPr>
              <a:t>6/6</a:t>
            </a:r>
            <a:endParaRPr/>
          </a:p>
        </p:txBody>
      </p:sp>
      <p:sp>
        <p:nvSpPr>
          <p:cNvPr id="311" name="CustomShape 4"/>
          <p:cNvSpPr/>
          <p:nvPr/>
        </p:nvSpPr>
        <p:spPr>
          <a:xfrm>
            <a:off x="810000" y="1124640"/>
            <a:ext cx="2609640" cy="63756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5000" bIns="45000"/>
          <a:p>
            <a:pPr>
              <a:lnSpc>
                <a:spcPct val="150000"/>
              </a:lnSpc>
            </a:pPr>
            <a:r>
              <a:rPr b="1" i="1" lang="it-IT" sz="1200">
                <a:solidFill>
                  <a:srgbClr val="333399"/>
                </a:solidFill>
                <a:latin typeface="Tahoma"/>
                <a:ea typeface="ＭＳ Ｐゴシック"/>
              </a:rPr>
              <a:t>INDICATORE SINTETICO DI NOTORIETÀ  DEI SERVIZI M&amp;P</a:t>
            </a:r>
            <a:endParaRPr/>
          </a:p>
        </p:txBody>
      </p:sp>
    </p:spTree>
  </p:cSld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TextShape 1"/>
          <p:cNvSpPr txBox="1"/>
          <p:nvPr/>
        </p:nvSpPr>
        <p:spPr>
          <a:xfrm>
            <a:off x="0" y="6613560"/>
            <a:ext cx="533160" cy="24408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fld id="{4E9893A2-5EDB-4887-B166-4E62868C36F7}" type="slidenum">
              <a:rPr lang="it-IT" sz="1050">
                <a:solidFill>
                  <a:srgbClr val="990000"/>
                </a:solidFill>
                <a:latin typeface="Arial"/>
                <a:ea typeface="ＭＳ Ｐゴシック"/>
              </a:rPr>
              <a:t>&lt;numero&gt;</a:t>
            </a:fld>
            <a:endParaRPr/>
          </a:p>
        </p:txBody>
      </p:sp>
      <p:pic>
        <p:nvPicPr>
          <p:cNvPr id="313" name="Immagine 3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846000" y="1197000"/>
            <a:ext cx="3912120" cy="2310840"/>
          </a:xfrm>
          <a:prstGeom prst="rect">
            <a:avLst/>
          </a:prstGeom>
          <a:ln>
            <a:noFill/>
          </a:ln>
        </p:spPr>
      </p:pic>
      <p:pic>
        <p:nvPicPr>
          <p:cNvPr id="314" name="Immagine 6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5004000" y="1197000"/>
            <a:ext cx="3912120" cy="2310840"/>
          </a:xfrm>
          <a:prstGeom prst="rect">
            <a:avLst/>
          </a:prstGeom>
          <a:ln>
            <a:noFill/>
          </a:ln>
        </p:spPr>
      </p:pic>
      <p:pic>
        <p:nvPicPr>
          <p:cNvPr id="315" name="Immagine 7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846000" y="3645000"/>
            <a:ext cx="3912120" cy="2310840"/>
          </a:xfrm>
          <a:prstGeom prst="rect">
            <a:avLst/>
          </a:prstGeom>
          <a:ln>
            <a:noFill/>
          </a:ln>
        </p:spPr>
      </p:pic>
      <p:pic>
        <p:nvPicPr>
          <p:cNvPr id="316" name="Immagine 8" descr=""/>
          <p:cNvPicPr/>
          <p:nvPr/>
        </p:nvPicPr>
        <p:blipFill>
          <a:blip r:embed="rId4"/>
          <a:stretch>
            <a:fillRect/>
          </a:stretch>
        </p:blipFill>
        <p:spPr>
          <a:xfrm>
            <a:off x="5004000" y="3645000"/>
            <a:ext cx="3912120" cy="2310840"/>
          </a:xfrm>
          <a:prstGeom prst="rect">
            <a:avLst/>
          </a:prstGeom>
          <a:ln>
            <a:noFill/>
          </a:ln>
        </p:spPr>
      </p:pic>
      <p:sp>
        <p:nvSpPr>
          <p:cNvPr id="317" name="CustomShape 2"/>
          <p:cNvSpPr/>
          <p:nvPr/>
        </p:nvSpPr>
        <p:spPr>
          <a:xfrm>
            <a:off x="755640" y="315000"/>
            <a:ext cx="6480360" cy="5169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it-IT" sz="2800">
                <a:solidFill>
                  <a:srgbClr val="333399"/>
                </a:solidFill>
                <a:latin typeface="Tahoma"/>
                <a:ea typeface="ＭＳ Ｐゴシック"/>
              </a:rPr>
              <a:t>LA NOTORIETÀ IN SINTESI </a:t>
            </a:r>
            <a:r>
              <a:rPr lang="it-IT" sz="2800">
                <a:solidFill>
                  <a:srgbClr val="333399"/>
                </a:solidFill>
                <a:latin typeface="Tahoma"/>
                <a:ea typeface="ＭＳ Ｐゴシック"/>
              </a:rPr>
              <a:t>	</a:t>
            </a:r>
            <a:endParaRPr/>
          </a:p>
        </p:txBody>
      </p:sp>
      <p:sp>
        <p:nvSpPr>
          <p:cNvPr id="318" name="CustomShape 3"/>
          <p:cNvSpPr/>
          <p:nvPr/>
        </p:nvSpPr>
        <p:spPr>
          <a:xfrm>
            <a:off x="2576880" y="2591280"/>
            <a:ext cx="4608000" cy="1703160"/>
          </a:xfrm>
          <a:prstGeom prst="rect">
            <a:avLst/>
          </a:prstGeom>
          <a:solidFill>
            <a:srgbClr val="f2f2f2"/>
          </a:solidFill>
          <a:ln w="38160">
            <a:solidFill>
              <a:srgbClr val="a50021"/>
            </a:solidFill>
            <a:round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it-IT" sz="1600">
                <a:solidFill>
                  <a:srgbClr val="a50021"/>
                </a:solidFill>
                <a:latin typeface="Tahoma"/>
                <a:ea typeface="ＭＳ Ｐゴシック"/>
              </a:rPr>
              <a:t>Rispetto alla media del campione </a:t>
            </a:r>
            <a:r>
              <a:rPr i="1" lang="it-IT" sz="1600">
                <a:solidFill>
                  <a:srgbClr val="a50021"/>
                </a:solidFill>
                <a:latin typeface="Tahoma"/>
                <a:ea typeface="ＭＳ Ｐゴシック"/>
              </a:rPr>
              <a:t>(istogramma blu) </a:t>
            </a:r>
            <a:r>
              <a:rPr lang="it-IT" sz="1600">
                <a:solidFill>
                  <a:srgbClr val="a50021"/>
                </a:solidFill>
                <a:latin typeface="Tahoma"/>
                <a:ea typeface="ＭＳ Ｐゴシック"/>
              </a:rPr>
              <a:t>è per il </a:t>
            </a:r>
            <a:r>
              <a:rPr lang="it-IT" sz="1600">
                <a:solidFill>
                  <a:srgbClr val="333399"/>
                </a:solidFill>
                <a:latin typeface="Tahoma"/>
                <a:ea typeface="ＭＳ Ｐゴシック"/>
              </a:rPr>
              <a:t>Residente</a:t>
            </a:r>
            <a:r>
              <a:rPr lang="it-IT" sz="1600">
                <a:solidFill>
                  <a:srgbClr val="a50021"/>
                </a:solidFill>
                <a:latin typeface="Tahoma"/>
                <a:ea typeface="ＭＳ Ｐゴシック"/>
              </a:rPr>
              <a:t> che si riscontrano, su tutti gli aspetti, i più elevati livelli di notorietà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timing>
    <p:tnLst>
      <p:par>
        <p:cTn id="32" dur="indefinite" restart="never" nodeType="tmRoot">
          <p:childTnLst>
            <p:seq>
              <p:cTn id="33" dur="indefinite" nodeType="mainSeq">
                <p:childTnLst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8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extShape 1"/>
          <p:cNvSpPr txBox="1"/>
          <p:nvPr/>
        </p:nvSpPr>
        <p:spPr>
          <a:xfrm>
            <a:off x="0" y="6613560"/>
            <a:ext cx="533160" cy="24408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fld id="{040A77DC-44F1-4C34-B737-9985765B5BAE}" type="slidenum">
              <a:rPr lang="it-IT" sz="1000">
                <a:solidFill>
                  <a:srgbClr val="990000"/>
                </a:solidFill>
                <a:latin typeface="Arial"/>
                <a:ea typeface="ＭＳ Ｐゴシック"/>
              </a:rPr>
              <a:t>&lt;numero&gt;</a:t>
            </a:fld>
            <a:endParaRPr/>
          </a:p>
        </p:txBody>
      </p:sp>
      <p:sp>
        <p:nvSpPr>
          <p:cNvPr id="141" name="TextShape 2"/>
          <p:cNvSpPr txBox="1"/>
          <p:nvPr/>
        </p:nvSpPr>
        <p:spPr>
          <a:xfrm>
            <a:off x="457200" y="274680"/>
            <a:ext cx="8229240" cy="6328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it-IT" sz="3200">
                <a:solidFill>
                  <a:srgbClr val="333399"/>
                </a:solidFill>
                <a:latin typeface="Tahoma"/>
                <a:ea typeface="ＭＳ Ｐゴシック"/>
              </a:rPr>
              <a:t>AGENDA</a:t>
            </a:r>
            <a:endParaRPr/>
          </a:p>
        </p:txBody>
      </p:sp>
      <p:sp>
        <p:nvSpPr>
          <p:cNvPr id="142" name="CustomShape 3"/>
          <p:cNvSpPr/>
          <p:nvPr/>
        </p:nvSpPr>
        <p:spPr>
          <a:xfrm>
            <a:off x="395280" y="1338120"/>
            <a:ext cx="8353080" cy="37566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50000"/>
              </a:lnSpc>
            </a:pPr>
            <a:endParaRPr/>
          </a:p>
          <a:p>
            <a:pPr lvl="1">
              <a:lnSpc>
                <a:spcPct val="150000"/>
              </a:lnSpc>
              <a:buFont typeface="Wingdings" charset="2"/>
              <a:buChar char=""/>
            </a:pPr>
            <a:r>
              <a:rPr lang="it-IT" sz="2400">
                <a:solidFill>
                  <a:srgbClr val="333399"/>
                </a:solidFill>
                <a:latin typeface="Tahoma"/>
                <a:ea typeface="ＭＳ Ｐゴシック"/>
              </a:rPr>
              <a:t> </a:t>
            </a:r>
            <a:r>
              <a:rPr lang="it-IT" sz="2400">
                <a:solidFill>
                  <a:srgbClr val="333399"/>
                </a:solidFill>
                <a:latin typeface="Tahoma"/>
                <a:ea typeface="ＭＳ Ｐゴシック"/>
              </a:rPr>
              <a:t>OBIETTIVO E METODO </a:t>
            </a:r>
            <a:endParaRPr/>
          </a:p>
          <a:p>
            <a:pPr lvl="1">
              <a:lnSpc>
                <a:spcPct val="150000"/>
              </a:lnSpc>
              <a:buFont typeface="Wingdings" charset="2"/>
              <a:buChar char=""/>
            </a:pPr>
            <a:r>
              <a:rPr lang="it-IT" sz="2400">
                <a:solidFill>
                  <a:srgbClr val="333399"/>
                </a:solidFill>
                <a:latin typeface="Tahoma"/>
                <a:ea typeface="ＭＳ Ｐゴシック"/>
              </a:rPr>
              <a:t> </a:t>
            </a:r>
            <a:r>
              <a:rPr lang="it-IT" sz="2400">
                <a:solidFill>
                  <a:srgbClr val="333399"/>
                </a:solidFill>
                <a:latin typeface="Tahoma"/>
                <a:ea typeface="ＭＳ Ｐゴシック"/>
              </a:rPr>
              <a:t>IL CAMPIONE</a:t>
            </a:r>
            <a:endParaRPr/>
          </a:p>
          <a:p>
            <a:pPr lvl="1">
              <a:lnSpc>
                <a:spcPct val="150000"/>
              </a:lnSpc>
              <a:buFont typeface="Wingdings" charset="2"/>
              <a:buChar char=""/>
            </a:pPr>
            <a:r>
              <a:rPr lang="it-IT" sz="2400">
                <a:solidFill>
                  <a:srgbClr val="333399"/>
                </a:solidFill>
                <a:latin typeface="Tahoma"/>
                <a:ea typeface="ＭＳ Ｐゴシック"/>
              </a:rPr>
              <a:t> </a:t>
            </a:r>
            <a:r>
              <a:rPr lang="it-IT" sz="2400">
                <a:solidFill>
                  <a:srgbClr val="333399"/>
                </a:solidFill>
                <a:latin typeface="Tahoma"/>
                <a:ea typeface="ＭＳ Ｐゴシック"/>
              </a:rPr>
              <a:t>LA NOTORIETÀ DI M&amp;P</a:t>
            </a:r>
            <a:endParaRPr/>
          </a:p>
          <a:p>
            <a:pPr lvl="1">
              <a:lnSpc>
                <a:spcPct val="150000"/>
              </a:lnSpc>
              <a:buFont typeface="Wingdings" charset="2"/>
              <a:buChar char=""/>
            </a:pPr>
            <a:r>
              <a:rPr lang="it-IT" sz="2400">
                <a:solidFill>
                  <a:srgbClr val="333399"/>
                </a:solidFill>
                <a:latin typeface="Tahoma"/>
                <a:ea typeface="ＭＳ Ｐゴシック"/>
              </a:rPr>
              <a:t> </a:t>
            </a:r>
            <a:r>
              <a:rPr lang="it-IT" sz="2400">
                <a:solidFill>
                  <a:srgbClr val="333399"/>
                </a:solidFill>
                <a:latin typeface="Tahoma"/>
                <a:ea typeface="ＭＳ Ｐゴシック"/>
              </a:rPr>
              <a:t>LA SODDISFAZIONE DEGLI UTENTI</a:t>
            </a:r>
            <a:endParaRPr/>
          </a:p>
          <a:p>
            <a:pPr lvl="1">
              <a:lnSpc>
                <a:spcPct val="150000"/>
              </a:lnSpc>
              <a:buFont typeface="Wingdings" charset="2"/>
              <a:buChar char=""/>
            </a:pPr>
            <a:r>
              <a:rPr lang="it-IT" sz="2400">
                <a:solidFill>
                  <a:srgbClr val="333399"/>
                </a:solidFill>
                <a:latin typeface="Tahoma"/>
                <a:ea typeface="ＭＳ Ｐゴシック"/>
              </a:rPr>
              <a:t> </a:t>
            </a:r>
            <a:r>
              <a:rPr lang="it-IT" sz="2400">
                <a:solidFill>
                  <a:srgbClr val="333399"/>
                </a:solidFill>
                <a:latin typeface="Tahoma"/>
                <a:ea typeface="ＭＳ Ｐゴシック"/>
              </a:rPr>
              <a:t>CONCLUSIONI</a:t>
            </a:r>
            <a:endParaRPr/>
          </a:p>
          <a:p>
            <a:pPr>
              <a:lnSpc>
                <a:spcPct val="150000"/>
              </a:lnSpc>
            </a:pPr>
            <a:endParaRPr/>
          </a:p>
        </p:txBody>
      </p:sp>
    </p:spTree>
  </p:cSld>
  <p:timing>
    <p:tnLst>
      <p:par>
        <p:cTn id="3" dur="indefinite" restart="never" nodeType="tmRoot">
          <p:childTnLst>
            <p:seq>
              <p:cTn id="4" dur="indefinite" nodeType="mainSeq">
                <p:childTnLst>
                  <p:par>
                    <p:cTn id="5" nodeType="clickEffect" fill="hold">
                      <p:stCondLst>
                        <p:cond delay="indefinite"/>
                      </p:stCondLst>
                      <p:childTnLst>
                        <p:par>
                          <p:cTn id="6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7" nodeType="clickEffect" fill="hold" presetClass="entr" presetID="18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 additive="repl">
                                        <p:cTn id="9" dur="2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TextShape 1"/>
          <p:cNvSpPr txBox="1"/>
          <p:nvPr/>
        </p:nvSpPr>
        <p:spPr>
          <a:xfrm>
            <a:off x="0" y="6613560"/>
            <a:ext cx="533160" cy="24408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fld id="{FC5B01F3-AE7F-48E7-A045-6D9632FA3FFE}" type="slidenum">
              <a:rPr lang="it-IT" sz="1000">
                <a:solidFill>
                  <a:srgbClr val="990000"/>
                </a:solidFill>
                <a:latin typeface="Arial"/>
                <a:ea typeface="ＭＳ Ｐゴシック"/>
              </a:rPr>
              <a:t>&lt;numero&gt;</a:t>
            </a:fld>
            <a:endParaRPr/>
          </a:p>
        </p:txBody>
      </p:sp>
      <p:sp>
        <p:nvSpPr>
          <p:cNvPr id="320" name="TextShape 2"/>
          <p:cNvSpPr txBox="1"/>
          <p:nvPr/>
        </p:nvSpPr>
        <p:spPr>
          <a:xfrm>
            <a:off x="457200" y="274680"/>
            <a:ext cx="8229240" cy="6328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it-IT" sz="3200">
                <a:solidFill>
                  <a:srgbClr val="333399"/>
                </a:solidFill>
                <a:latin typeface="Tahoma"/>
                <a:ea typeface="ＭＳ Ｐゴシック"/>
              </a:rPr>
              <a:t>AGENDA</a:t>
            </a:r>
            <a:endParaRPr/>
          </a:p>
        </p:txBody>
      </p:sp>
      <p:sp>
        <p:nvSpPr>
          <p:cNvPr id="321" name="CustomShape 3"/>
          <p:cNvSpPr/>
          <p:nvPr/>
        </p:nvSpPr>
        <p:spPr>
          <a:xfrm>
            <a:off x="395280" y="1338120"/>
            <a:ext cx="8353080" cy="37566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50000"/>
              </a:lnSpc>
            </a:pPr>
            <a:endParaRPr/>
          </a:p>
          <a:p>
            <a:pPr lvl="1">
              <a:lnSpc>
                <a:spcPct val="150000"/>
              </a:lnSpc>
              <a:buFont typeface="Wingdings" charset="2"/>
              <a:buChar char=""/>
            </a:pPr>
            <a:r>
              <a:rPr lang="it-IT" sz="2400">
                <a:solidFill>
                  <a:srgbClr val="bfbfbf"/>
                </a:solidFill>
                <a:latin typeface="Tahoma"/>
                <a:ea typeface="ＭＳ Ｐゴシック"/>
              </a:rPr>
              <a:t> </a:t>
            </a:r>
            <a:r>
              <a:rPr lang="it-IT" sz="2400">
                <a:solidFill>
                  <a:srgbClr val="bfbfbf"/>
                </a:solidFill>
                <a:latin typeface="Tahoma"/>
                <a:ea typeface="ＭＳ Ｐゴシック"/>
              </a:rPr>
              <a:t>OBIETTIVO E METODO </a:t>
            </a:r>
            <a:endParaRPr/>
          </a:p>
          <a:p>
            <a:pPr lvl="1">
              <a:lnSpc>
                <a:spcPct val="150000"/>
              </a:lnSpc>
              <a:buFont typeface="Wingdings" charset="2"/>
              <a:buChar char=""/>
            </a:pPr>
            <a:r>
              <a:rPr lang="it-IT" sz="2400">
                <a:solidFill>
                  <a:srgbClr val="bfbfbf"/>
                </a:solidFill>
                <a:latin typeface="Tahoma"/>
                <a:ea typeface="ＭＳ Ｐゴシック"/>
              </a:rPr>
              <a:t> </a:t>
            </a:r>
            <a:r>
              <a:rPr lang="it-IT" sz="2400">
                <a:solidFill>
                  <a:srgbClr val="bfbfbf"/>
                </a:solidFill>
                <a:latin typeface="Tahoma"/>
                <a:ea typeface="ＭＳ Ｐゴシック"/>
              </a:rPr>
              <a:t>IL CAMPIONE</a:t>
            </a:r>
            <a:endParaRPr/>
          </a:p>
          <a:p>
            <a:pPr lvl="1">
              <a:lnSpc>
                <a:spcPct val="150000"/>
              </a:lnSpc>
              <a:buFont typeface="Wingdings" charset="2"/>
              <a:buChar char=""/>
            </a:pPr>
            <a:r>
              <a:rPr lang="it-IT" sz="2400">
                <a:solidFill>
                  <a:srgbClr val="bfbfbf"/>
                </a:solidFill>
                <a:latin typeface="Tahoma"/>
                <a:ea typeface="ＭＳ Ｐゴシック"/>
              </a:rPr>
              <a:t> </a:t>
            </a:r>
            <a:r>
              <a:rPr lang="it-IT" sz="2400">
                <a:solidFill>
                  <a:srgbClr val="bfbfbf"/>
                </a:solidFill>
                <a:latin typeface="Tahoma"/>
                <a:ea typeface="ＭＳ Ｐゴシック"/>
              </a:rPr>
              <a:t>LA NOTORIETÀ DI M&amp;P</a:t>
            </a:r>
            <a:endParaRPr/>
          </a:p>
          <a:p>
            <a:pPr lvl="1">
              <a:lnSpc>
                <a:spcPct val="150000"/>
              </a:lnSpc>
              <a:buFont typeface="Wingdings" charset="2"/>
              <a:buChar char=""/>
            </a:pPr>
            <a:r>
              <a:rPr b="1" lang="it-IT" sz="2400">
                <a:solidFill>
                  <a:srgbClr val="333399"/>
                </a:solidFill>
                <a:latin typeface="Tahoma"/>
                <a:ea typeface="ＭＳ Ｐゴシック"/>
              </a:rPr>
              <a:t> </a:t>
            </a:r>
            <a:r>
              <a:rPr b="1" lang="it-IT" sz="2400">
                <a:solidFill>
                  <a:srgbClr val="333399"/>
                </a:solidFill>
                <a:latin typeface="Tahoma"/>
                <a:ea typeface="ＭＳ Ｐゴシック"/>
              </a:rPr>
              <a:t>LA SODDISFAZIONE DEGLI UTENTI</a:t>
            </a:r>
            <a:endParaRPr/>
          </a:p>
          <a:p>
            <a:pPr lvl="1">
              <a:lnSpc>
                <a:spcPct val="150000"/>
              </a:lnSpc>
              <a:buFont typeface="Wingdings" charset="2"/>
              <a:buChar char=""/>
            </a:pPr>
            <a:r>
              <a:rPr lang="it-IT" sz="2400">
                <a:solidFill>
                  <a:srgbClr val="bfbfbf"/>
                </a:solidFill>
                <a:latin typeface="Tahoma"/>
                <a:ea typeface="ＭＳ Ｐゴシック"/>
              </a:rPr>
              <a:t> </a:t>
            </a:r>
            <a:r>
              <a:rPr lang="it-IT" sz="2400">
                <a:solidFill>
                  <a:srgbClr val="bfbfbf"/>
                </a:solidFill>
                <a:latin typeface="Tahoma"/>
                <a:ea typeface="ＭＳ Ｐゴシック"/>
              </a:rPr>
              <a:t>CONCLUSIONI</a:t>
            </a:r>
            <a:endParaRPr/>
          </a:p>
          <a:p>
            <a:pPr>
              <a:lnSpc>
                <a:spcPct val="150000"/>
              </a:lnSpc>
            </a:pPr>
            <a:endParaRPr/>
          </a:p>
        </p:txBody>
      </p:sp>
    </p:spTree>
  </p:cSld>
  <p:timing>
    <p:tnLst>
      <p:par>
        <p:cTn id="39" dur="indefinite" restart="never" nodeType="tmRoot">
          <p:childTnLst>
            <p:seq>
              <p:cTn id="40" dur="indefinite" nodeType="mainSeq">
                <p:childTnLst>
                  <p:par>
                    <p:cTn id="41" nodeType="clickEffect" fill="hold">
                      <p:stCondLst>
                        <p:cond delay="indefinite"/>
                      </p:stCondLst>
                      <p:childTnLst>
                        <p:par>
                          <p:cTn id="42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3" nodeType="afterEffect" fill="hold" presetClass="entr" presetID="18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 additive="repl">
                                        <p:cTn id="45" dur="20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TextShape 1"/>
          <p:cNvSpPr txBox="1"/>
          <p:nvPr/>
        </p:nvSpPr>
        <p:spPr>
          <a:xfrm>
            <a:off x="0" y="6613560"/>
            <a:ext cx="533160" cy="24408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fld id="{33999236-F5AA-45A1-922F-A93459C42FE6}" type="slidenum">
              <a:rPr lang="it-IT" sz="1000">
                <a:solidFill>
                  <a:srgbClr val="990000"/>
                </a:solidFill>
                <a:latin typeface="Arial"/>
                <a:ea typeface="ＭＳ Ｐゴシック"/>
              </a:rPr>
              <a:t>&lt;numero&gt;</a:t>
            </a:fld>
            <a:endParaRPr/>
          </a:p>
        </p:txBody>
      </p:sp>
      <p:sp>
        <p:nvSpPr>
          <p:cNvPr id="323" name="TextShape 2"/>
          <p:cNvSpPr txBox="1"/>
          <p:nvPr/>
        </p:nvSpPr>
        <p:spPr>
          <a:xfrm>
            <a:off x="457200" y="274680"/>
            <a:ext cx="8229240" cy="6328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it-IT" sz="3200">
                <a:solidFill>
                  <a:srgbClr val="333399"/>
                </a:solidFill>
                <a:latin typeface="Tahoma"/>
                <a:ea typeface="ＭＳ Ｐゴシック"/>
              </a:rPr>
              <a:t>LA SODDISFAZIONE</a:t>
            </a:r>
            <a:r>
              <a:rPr lang="it-IT" sz="3200">
                <a:solidFill>
                  <a:srgbClr val="333399"/>
                </a:solidFill>
                <a:latin typeface="Tahoma"/>
                <a:ea typeface="ＭＳ Ｐゴシック"/>
              </a:rPr>
              <a:t>	</a:t>
            </a:r>
            <a:r>
              <a:rPr lang="it-IT" sz="3200">
                <a:solidFill>
                  <a:srgbClr val="333399"/>
                </a:solidFill>
                <a:latin typeface="Tahoma"/>
                <a:ea typeface="ＭＳ Ｐゴシック"/>
              </a:rPr>
              <a:t>	</a:t>
            </a:r>
            <a:r>
              <a:rPr lang="it-IT" sz="3200">
                <a:solidFill>
                  <a:srgbClr val="333399"/>
                </a:solidFill>
                <a:latin typeface="Tahoma"/>
                <a:ea typeface="ＭＳ Ｐゴシック"/>
              </a:rPr>
              <a:t>	</a:t>
            </a:r>
            <a:r>
              <a:rPr lang="it-IT" sz="2000">
                <a:solidFill>
                  <a:srgbClr val="333399"/>
                </a:solidFill>
                <a:latin typeface="Tahoma"/>
                <a:ea typeface="ＭＳ Ｐゴシック"/>
              </a:rPr>
              <a:t>1/5</a:t>
            </a:r>
            <a:endParaRPr/>
          </a:p>
        </p:txBody>
      </p:sp>
      <p:pic>
        <p:nvPicPr>
          <p:cNvPr id="324" name="Picture 2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515520" y="5021280"/>
            <a:ext cx="359640" cy="359640"/>
          </a:xfrm>
          <a:prstGeom prst="rect">
            <a:avLst/>
          </a:prstGeom>
          <a:ln>
            <a:noFill/>
          </a:ln>
        </p:spPr>
      </p:pic>
      <p:pic>
        <p:nvPicPr>
          <p:cNvPr id="325" name="Picture 6" descr=""/>
          <p:cNvPicPr/>
          <p:nvPr/>
        </p:nvPicPr>
        <p:blipFill>
          <a:blip r:embed="rId2"/>
          <a:srcRect l="13433" t="0" r="14891" b="0"/>
          <a:stretch>
            <a:fillRect/>
          </a:stretch>
        </p:blipFill>
        <p:spPr>
          <a:xfrm>
            <a:off x="498960" y="4641840"/>
            <a:ext cx="388080" cy="359640"/>
          </a:xfrm>
          <a:prstGeom prst="rect">
            <a:avLst/>
          </a:prstGeom>
          <a:ln>
            <a:noFill/>
          </a:ln>
        </p:spPr>
      </p:pic>
      <p:pic>
        <p:nvPicPr>
          <p:cNvPr id="326" name="Picture 2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495000" y="4221000"/>
            <a:ext cx="380520" cy="359640"/>
          </a:xfrm>
          <a:prstGeom prst="rect">
            <a:avLst/>
          </a:prstGeom>
          <a:ln>
            <a:noFill/>
          </a:ln>
        </p:spPr>
      </p:pic>
      <p:pic>
        <p:nvPicPr>
          <p:cNvPr id="327" name="Picture 2" descr=""/>
          <p:cNvPicPr/>
          <p:nvPr/>
        </p:nvPicPr>
        <p:blipFill>
          <a:blip r:embed="rId4"/>
          <a:stretch>
            <a:fillRect/>
          </a:stretch>
        </p:blipFill>
        <p:spPr>
          <a:xfrm>
            <a:off x="597960" y="5470920"/>
            <a:ext cx="203760" cy="359640"/>
          </a:xfrm>
          <a:prstGeom prst="rect">
            <a:avLst/>
          </a:prstGeom>
          <a:ln>
            <a:noFill/>
          </a:ln>
        </p:spPr>
      </p:pic>
      <p:sp>
        <p:nvSpPr>
          <p:cNvPr id="328" name="CustomShape 3"/>
          <p:cNvSpPr/>
          <p:nvPr/>
        </p:nvSpPr>
        <p:spPr>
          <a:xfrm>
            <a:off x="374040" y="3877200"/>
            <a:ext cx="725040" cy="303480"/>
          </a:xfrm>
          <a:prstGeom prst="rect">
            <a:avLst/>
          </a:prstGeom>
          <a:noFill/>
          <a:ln>
            <a:noFill/>
          </a:ln>
        </p:spPr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1" lang="it-IT" sz="1400">
                <a:solidFill>
                  <a:srgbClr val="000000"/>
                </a:solidFill>
                <a:latin typeface="Calibri"/>
                <a:ea typeface="Times New Roman"/>
              </a:rPr>
              <a:t>TOTALE</a:t>
            </a:r>
            <a:endParaRPr/>
          </a:p>
        </p:txBody>
      </p:sp>
      <p:graphicFrame>
        <p:nvGraphicFramePr>
          <p:cNvPr id="329" name="Table 4"/>
          <p:cNvGraphicFramePr/>
          <p:nvPr/>
        </p:nvGraphicFramePr>
        <p:xfrm>
          <a:off x="932760" y="3141000"/>
          <a:ext cx="1118880" cy="2677320"/>
        </p:xfrm>
        <a:graphic>
          <a:graphicData uri="http://schemas.openxmlformats.org/drawingml/2006/table">
            <a:tbl>
              <a:tblPr/>
              <a:tblGrid>
                <a:gridCol w="1119240"/>
              </a:tblGrid>
              <a:tr h="720000"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latin typeface="Calibri"/>
                        </a:rPr>
                        <a:t>Disponibilità di parcometri</a:t>
                      </a:r>
                      <a:endParaRPr/>
                    </a:p>
                  </a:txBody>
                  <a:tcPr/>
                </a:tc>
              </a:tr>
              <a:tr h="391320"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it-IT" sz="1600">
                          <a:solidFill>
                            <a:srgbClr val="000000"/>
                          </a:solidFill>
                          <a:latin typeface="Calibri"/>
                        </a:rPr>
                        <a:t>3,0</a:t>
                      </a:r>
                      <a:endParaRPr/>
                    </a:p>
                  </a:txBody>
                  <a:tcPr/>
                </a:tc>
              </a:tr>
              <a:tr h="391320"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latin typeface="Calibri"/>
                        </a:rPr>
                        <a:t>3,2</a:t>
                      </a:r>
                      <a:endParaRPr/>
                    </a:p>
                  </a:txBody>
                  <a:tcPr/>
                </a:tc>
              </a:tr>
              <a:tr h="391320"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latin typeface="Calibri"/>
                        </a:rPr>
                        <a:t>2,7</a:t>
                      </a:r>
                      <a:endParaRPr/>
                    </a:p>
                  </a:txBody>
                  <a:tcPr/>
                </a:tc>
              </a:tr>
              <a:tr h="391320"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latin typeface="Calibri"/>
                        </a:rPr>
                        <a:t>2,9</a:t>
                      </a:r>
                      <a:endParaRPr/>
                    </a:p>
                  </a:txBody>
                  <a:tcPr/>
                </a:tc>
              </a:tr>
              <a:tr h="392040"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i="1" lang="it-IT" sz="1600">
                          <a:solidFill>
                            <a:srgbClr val="595959"/>
                          </a:solidFill>
                          <a:latin typeface="Calibri"/>
                        </a:rPr>
                        <a:t>3,1</a:t>
                      </a:r>
                      <a:endParaRPr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30" name="Immagine 13" descr=""/>
          <p:cNvPicPr/>
          <p:nvPr/>
        </p:nvPicPr>
        <p:blipFill>
          <a:blip r:embed="rId5"/>
          <a:stretch>
            <a:fillRect/>
          </a:stretch>
        </p:blipFill>
        <p:spPr>
          <a:xfrm>
            <a:off x="7854840" y="3933000"/>
            <a:ext cx="251640" cy="251640"/>
          </a:xfrm>
          <a:prstGeom prst="rect">
            <a:avLst/>
          </a:prstGeom>
          <a:ln>
            <a:noFill/>
          </a:ln>
        </p:spPr>
      </p:pic>
      <p:pic>
        <p:nvPicPr>
          <p:cNvPr id="331" name="Immagine 15" descr=""/>
          <p:cNvPicPr/>
          <p:nvPr/>
        </p:nvPicPr>
        <p:blipFill>
          <a:blip r:embed="rId6"/>
          <a:stretch>
            <a:fillRect/>
          </a:stretch>
        </p:blipFill>
        <p:spPr>
          <a:xfrm>
            <a:off x="6540840" y="3933000"/>
            <a:ext cx="251640" cy="251640"/>
          </a:xfrm>
          <a:prstGeom prst="rect">
            <a:avLst/>
          </a:prstGeom>
          <a:ln>
            <a:noFill/>
          </a:ln>
        </p:spPr>
      </p:pic>
      <p:pic>
        <p:nvPicPr>
          <p:cNvPr id="332" name="Immagine 16" descr=""/>
          <p:cNvPicPr/>
          <p:nvPr/>
        </p:nvPicPr>
        <p:blipFill>
          <a:blip r:embed="rId7"/>
          <a:stretch>
            <a:fillRect/>
          </a:stretch>
        </p:blipFill>
        <p:spPr>
          <a:xfrm>
            <a:off x="6792840" y="3933000"/>
            <a:ext cx="251640" cy="251640"/>
          </a:xfrm>
          <a:prstGeom prst="rect">
            <a:avLst/>
          </a:prstGeom>
          <a:ln>
            <a:noFill/>
          </a:ln>
        </p:spPr>
      </p:pic>
      <p:pic>
        <p:nvPicPr>
          <p:cNvPr id="333" name="Immagine 17" descr=""/>
          <p:cNvPicPr/>
          <p:nvPr/>
        </p:nvPicPr>
        <p:blipFill>
          <a:blip r:embed="rId8"/>
          <a:stretch>
            <a:fillRect/>
          </a:stretch>
        </p:blipFill>
        <p:spPr>
          <a:xfrm>
            <a:off x="7322040" y="3933000"/>
            <a:ext cx="251640" cy="251640"/>
          </a:xfrm>
          <a:prstGeom prst="rect">
            <a:avLst/>
          </a:prstGeom>
          <a:ln>
            <a:noFill/>
          </a:ln>
        </p:spPr>
      </p:pic>
      <p:pic>
        <p:nvPicPr>
          <p:cNvPr id="334" name="Immagine 18" descr=""/>
          <p:cNvPicPr/>
          <p:nvPr/>
        </p:nvPicPr>
        <p:blipFill>
          <a:blip r:embed="rId9"/>
          <a:stretch>
            <a:fillRect/>
          </a:stretch>
        </p:blipFill>
        <p:spPr>
          <a:xfrm>
            <a:off x="8393760" y="3933000"/>
            <a:ext cx="251640" cy="251640"/>
          </a:xfrm>
          <a:prstGeom prst="rect">
            <a:avLst/>
          </a:prstGeom>
          <a:ln>
            <a:noFill/>
          </a:ln>
        </p:spPr>
      </p:pic>
      <p:pic>
        <p:nvPicPr>
          <p:cNvPr id="335" name="Immagine 19" descr=""/>
          <p:cNvPicPr/>
          <p:nvPr/>
        </p:nvPicPr>
        <p:blipFill>
          <a:blip r:embed="rId10"/>
          <a:stretch>
            <a:fillRect/>
          </a:stretch>
        </p:blipFill>
        <p:spPr>
          <a:xfrm>
            <a:off x="8640360" y="3933000"/>
            <a:ext cx="251640" cy="251640"/>
          </a:xfrm>
          <a:prstGeom prst="rect">
            <a:avLst/>
          </a:prstGeom>
          <a:ln>
            <a:noFill/>
          </a:ln>
        </p:spPr>
      </p:pic>
      <p:pic>
        <p:nvPicPr>
          <p:cNvPr id="336" name="Immagine 20" descr=""/>
          <p:cNvPicPr/>
          <p:nvPr/>
        </p:nvPicPr>
        <p:blipFill>
          <a:blip r:embed="rId11"/>
          <a:stretch>
            <a:fillRect/>
          </a:stretch>
        </p:blipFill>
        <p:spPr>
          <a:xfrm>
            <a:off x="7854840" y="4329000"/>
            <a:ext cx="251640" cy="251640"/>
          </a:xfrm>
          <a:prstGeom prst="rect">
            <a:avLst/>
          </a:prstGeom>
          <a:ln>
            <a:noFill/>
          </a:ln>
        </p:spPr>
      </p:pic>
      <p:pic>
        <p:nvPicPr>
          <p:cNvPr id="337" name="Immagine 21" descr=""/>
          <p:cNvPicPr/>
          <p:nvPr/>
        </p:nvPicPr>
        <p:blipFill>
          <a:blip r:embed="rId12"/>
          <a:stretch>
            <a:fillRect/>
          </a:stretch>
        </p:blipFill>
        <p:spPr>
          <a:xfrm>
            <a:off x="6540840" y="4329000"/>
            <a:ext cx="251640" cy="251640"/>
          </a:xfrm>
          <a:prstGeom prst="rect">
            <a:avLst/>
          </a:prstGeom>
          <a:ln>
            <a:noFill/>
          </a:ln>
        </p:spPr>
      </p:pic>
      <p:pic>
        <p:nvPicPr>
          <p:cNvPr id="338" name="Immagine 22" descr=""/>
          <p:cNvPicPr/>
          <p:nvPr/>
        </p:nvPicPr>
        <p:blipFill>
          <a:blip r:embed="rId13"/>
          <a:stretch>
            <a:fillRect/>
          </a:stretch>
        </p:blipFill>
        <p:spPr>
          <a:xfrm>
            <a:off x="6792840" y="4329000"/>
            <a:ext cx="251640" cy="251640"/>
          </a:xfrm>
          <a:prstGeom prst="rect">
            <a:avLst/>
          </a:prstGeom>
          <a:ln>
            <a:noFill/>
          </a:ln>
        </p:spPr>
      </p:pic>
      <p:pic>
        <p:nvPicPr>
          <p:cNvPr id="339" name="Immagine 23" descr=""/>
          <p:cNvPicPr/>
          <p:nvPr/>
        </p:nvPicPr>
        <p:blipFill>
          <a:blip r:embed="rId14"/>
          <a:stretch>
            <a:fillRect/>
          </a:stretch>
        </p:blipFill>
        <p:spPr>
          <a:xfrm>
            <a:off x="7322040" y="4329000"/>
            <a:ext cx="251640" cy="251640"/>
          </a:xfrm>
          <a:prstGeom prst="rect">
            <a:avLst/>
          </a:prstGeom>
          <a:ln>
            <a:noFill/>
          </a:ln>
        </p:spPr>
      </p:pic>
      <p:pic>
        <p:nvPicPr>
          <p:cNvPr id="340" name="Immagine 24" descr=""/>
          <p:cNvPicPr/>
          <p:nvPr/>
        </p:nvPicPr>
        <p:blipFill>
          <a:blip r:embed="rId15"/>
          <a:stretch>
            <a:fillRect/>
          </a:stretch>
        </p:blipFill>
        <p:spPr>
          <a:xfrm>
            <a:off x="8393760" y="4329000"/>
            <a:ext cx="251640" cy="251640"/>
          </a:xfrm>
          <a:prstGeom prst="rect">
            <a:avLst/>
          </a:prstGeom>
          <a:ln>
            <a:noFill/>
          </a:ln>
        </p:spPr>
      </p:pic>
      <p:pic>
        <p:nvPicPr>
          <p:cNvPr id="341" name="Immagine 25" descr=""/>
          <p:cNvPicPr/>
          <p:nvPr/>
        </p:nvPicPr>
        <p:blipFill>
          <a:blip r:embed="rId16"/>
          <a:stretch>
            <a:fillRect/>
          </a:stretch>
        </p:blipFill>
        <p:spPr>
          <a:xfrm>
            <a:off x="8640360" y="4329000"/>
            <a:ext cx="251640" cy="251640"/>
          </a:xfrm>
          <a:prstGeom prst="rect">
            <a:avLst/>
          </a:prstGeom>
          <a:ln>
            <a:noFill/>
          </a:ln>
        </p:spPr>
      </p:pic>
      <p:pic>
        <p:nvPicPr>
          <p:cNvPr id="342" name="Immagine 26" descr=""/>
          <p:cNvPicPr/>
          <p:nvPr/>
        </p:nvPicPr>
        <p:blipFill>
          <a:blip r:embed="rId17"/>
          <a:stretch>
            <a:fillRect/>
          </a:stretch>
        </p:blipFill>
        <p:spPr>
          <a:xfrm>
            <a:off x="7854840" y="4761360"/>
            <a:ext cx="251640" cy="251640"/>
          </a:xfrm>
          <a:prstGeom prst="rect">
            <a:avLst/>
          </a:prstGeom>
          <a:ln>
            <a:noFill/>
          </a:ln>
        </p:spPr>
      </p:pic>
      <p:pic>
        <p:nvPicPr>
          <p:cNvPr id="343" name="Immagine 27" descr=""/>
          <p:cNvPicPr/>
          <p:nvPr/>
        </p:nvPicPr>
        <p:blipFill>
          <a:blip r:embed="rId18"/>
          <a:stretch>
            <a:fillRect/>
          </a:stretch>
        </p:blipFill>
        <p:spPr>
          <a:xfrm>
            <a:off x="6540840" y="4761360"/>
            <a:ext cx="251640" cy="251640"/>
          </a:xfrm>
          <a:prstGeom prst="rect">
            <a:avLst/>
          </a:prstGeom>
          <a:ln>
            <a:noFill/>
          </a:ln>
        </p:spPr>
      </p:pic>
      <p:pic>
        <p:nvPicPr>
          <p:cNvPr id="344" name="Immagine 28" descr=""/>
          <p:cNvPicPr/>
          <p:nvPr/>
        </p:nvPicPr>
        <p:blipFill>
          <a:blip r:embed="rId19"/>
          <a:stretch>
            <a:fillRect/>
          </a:stretch>
        </p:blipFill>
        <p:spPr>
          <a:xfrm>
            <a:off x="6792840" y="4761360"/>
            <a:ext cx="251640" cy="251640"/>
          </a:xfrm>
          <a:prstGeom prst="rect">
            <a:avLst/>
          </a:prstGeom>
          <a:ln>
            <a:noFill/>
          </a:ln>
        </p:spPr>
      </p:pic>
      <p:pic>
        <p:nvPicPr>
          <p:cNvPr id="345" name="Immagine 29" descr=""/>
          <p:cNvPicPr/>
          <p:nvPr/>
        </p:nvPicPr>
        <p:blipFill>
          <a:blip r:embed="rId20"/>
          <a:stretch>
            <a:fillRect/>
          </a:stretch>
        </p:blipFill>
        <p:spPr>
          <a:xfrm>
            <a:off x="7322040" y="4761360"/>
            <a:ext cx="251640" cy="251640"/>
          </a:xfrm>
          <a:prstGeom prst="rect">
            <a:avLst/>
          </a:prstGeom>
          <a:ln>
            <a:noFill/>
          </a:ln>
        </p:spPr>
      </p:pic>
      <p:pic>
        <p:nvPicPr>
          <p:cNvPr id="346" name="Immagine 30" descr=""/>
          <p:cNvPicPr/>
          <p:nvPr/>
        </p:nvPicPr>
        <p:blipFill>
          <a:blip r:embed="rId21"/>
          <a:stretch>
            <a:fillRect/>
          </a:stretch>
        </p:blipFill>
        <p:spPr>
          <a:xfrm>
            <a:off x="8393760" y="4761360"/>
            <a:ext cx="251640" cy="251640"/>
          </a:xfrm>
          <a:prstGeom prst="rect">
            <a:avLst/>
          </a:prstGeom>
          <a:ln>
            <a:noFill/>
          </a:ln>
        </p:spPr>
      </p:pic>
      <p:pic>
        <p:nvPicPr>
          <p:cNvPr id="347" name="Immagine 31" descr=""/>
          <p:cNvPicPr/>
          <p:nvPr/>
        </p:nvPicPr>
        <p:blipFill>
          <a:blip r:embed="rId22"/>
          <a:stretch>
            <a:fillRect/>
          </a:stretch>
        </p:blipFill>
        <p:spPr>
          <a:xfrm>
            <a:off x="8640360" y="4761360"/>
            <a:ext cx="251640" cy="251640"/>
          </a:xfrm>
          <a:prstGeom prst="rect">
            <a:avLst/>
          </a:prstGeom>
          <a:ln>
            <a:noFill/>
          </a:ln>
        </p:spPr>
      </p:pic>
      <p:pic>
        <p:nvPicPr>
          <p:cNvPr id="348" name="Immagine 32" descr=""/>
          <p:cNvPicPr/>
          <p:nvPr/>
        </p:nvPicPr>
        <p:blipFill>
          <a:blip r:embed="rId23"/>
          <a:stretch>
            <a:fillRect/>
          </a:stretch>
        </p:blipFill>
        <p:spPr>
          <a:xfrm>
            <a:off x="7854840" y="5157360"/>
            <a:ext cx="251640" cy="251640"/>
          </a:xfrm>
          <a:prstGeom prst="rect">
            <a:avLst/>
          </a:prstGeom>
          <a:ln>
            <a:noFill/>
          </a:ln>
        </p:spPr>
      </p:pic>
      <p:pic>
        <p:nvPicPr>
          <p:cNvPr id="349" name="Immagine 33" descr=""/>
          <p:cNvPicPr/>
          <p:nvPr/>
        </p:nvPicPr>
        <p:blipFill>
          <a:blip r:embed="rId24"/>
          <a:stretch>
            <a:fillRect/>
          </a:stretch>
        </p:blipFill>
        <p:spPr>
          <a:xfrm>
            <a:off x="6540840" y="5157360"/>
            <a:ext cx="251640" cy="251640"/>
          </a:xfrm>
          <a:prstGeom prst="rect">
            <a:avLst/>
          </a:prstGeom>
          <a:ln>
            <a:noFill/>
          </a:ln>
        </p:spPr>
      </p:pic>
      <p:pic>
        <p:nvPicPr>
          <p:cNvPr id="350" name="Immagine 34" descr=""/>
          <p:cNvPicPr/>
          <p:nvPr/>
        </p:nvPicPr>
        <p:blipFill>
          <a:blip r:embed="rId25"/>
          <a:stretch>
            <a:fillRect/>
          </a:stretch>
        </p:blipFill>
        <p:spPr>
          <a:xfrm>
            <a:off x="6792840" y="5157360"/>
            <a:ext cx="251640" cy="251640"/>
          </a:xfrm>
          <a:prstGeom prst="rect">
            <a:avLst/>
          </a:prstGeom>
          <a:ln>
            <a:noFill/>
          </a:ln>
        </p:spPr>
      </p:pic>
      <p:pic>
        <p:nvPicPr>
          <p:cNvPr id="351" name="Immagine 35" descr=""/>
          <p:cNvPicPr/>
          <p:nvPr/>
        </p:nvPicPr>
        <p:blipFill>
          <a:blip r:embed="rId26"/>
          <a:stretch>
            <a:fillRect/>
          </a:stretch>
        </p:blipFill>
        <p:spPr>
          <a:xfrm>
            <a:off x="7322040" y="5157360"/>
            <a:ext cx="251640" cy="251640"/>
          </a:xfrm>
          <a:prstGeom prst="rect">
            <a:avLst/>
          </a:prstGeom>
          <a:ln>
            <a:noFill/>
          </a:ln>
        </p:spPr>
      </p:pic>
      <p:pic>
        <p:nvPicPr>
          <p:cNvPr id="352" name="Immagine 36" descr=""/>
          <p:cNvPicPr/>
          <p:nvPr/>
        </p:nvPicPr>
        <p:blipFill>
          <a:blip r:embed="rId27"/>
          <a:stretch>
            <a:fillRect/>
          </a:stretch>
        </p:blipFill>
        <p:spPr>
          <a:xfrm>
            <a:off x="8393760" y="5157360"/>
            <a:ext cx="251640" cy="251640"/>
          </a:xfrm>
          <a:prstGeom prst="rect">
            <a:avLst/>
          </a:prstGeom>
          <a:ln>
            <a:noFill/>
          </a:ln>
        </p:spPr>
      </p:pic>
      <p:pic>
        <p:nvPicPr>
          <p:cNvPr id="353" name="Immagine 37" descr=""/>
          <p:cNvPicPr/>
          <p:nvPr/>
        </p:nvPicPr>
        <p:blipFill>
          <a:blip r:embed="rId28"/>
          <a:stretch>
            <a:fillRect/>
          </a:stretch>
        </p:blipFill>
        <p:spPr>
          <a:xfrm>
            <a:off x="8640360" y="5157360"/>
            <a:ext cx="251640" cy="251640"/>
          </a:xfrm>
          <a:prstGeom prst="rect">
            <a:avLst/>
          </a:prstGeom>
          <a:ln>
            <a:noFill/>
          </a:ln>
        </p:spPr>
      </p:pic>
      <p:pic>
        <p:nvPicPr>
          <p:cNvPr id="354" name="Immagine 38" descr=""/>
          <p:cNvPicPr/>
          <p:nvPr/>
        </p:nvPicPr>
        <p:blipFill>
          <a:blip r:embed="rId29"/>
          <a:stretch>
            <a:fillRect/>
          </a:stretch>
        </p:blipFill>
        <p:spPr>
          <a:xfrm>
            <a:off x="7854840" y="5553360"/>
            <a:ext cx="251640" cy="251640"/>
          </a:xfrm>
          <a:prstGeom prst="rect">
            <a:avLst/>
          </a:prstGeom>
          <a:ln>
            <a:noFill/>
          </a:ln>
        </p:spPr>
      </p:pic>
      <p:pic>
        <p:nvPicPr>
          <p:cNvPr id="355" name="Immagine 39" descr=""/>
          <p:cNvPicPr/>
          <p:nvPr/>
        </p:nvPicPr>
        <p:blipFill>
          <a:blip r:embed="rId30"/>
          <a:stretch>
            <a:fillRect/>
          </a:stretch>
        </p:blipFill>
        <p:spPr>
          <a:xfrm>
            <a:off x="6540840" y="5553360"/>
            <a:ext cx="251640" cy="251640"/>
          </a:xfrm>
          <a:prstGeom prst="rect">
            <a:avLst/>
          </a:prstGeom>
          <a:ln>
            <a:noFill/>
          </a:ln>
        </p:spPr>
      </p:pic>
      <p:pic>
        <p:nvPicPr>
          <p:cNvPr id="356" name="Immagine 40" descr=""/>
          <p:cNvPicPr/>
          <p:nvPr/>
        </p:nvPicPr>
        <p:blipFill>
          <a:blip r:embed="rId31"/>
          <a:stretch>
            <a:fillRect/>
          </a:stretch>
        </p:blipFill>
        <p:spPr>
          <a:xfrm>
            <a:off x="6792840" y="5553360"/>
            <a:ext cx="251640" cy="251640"/>
          </a:xfrm>
          <a:prstGeom prst="rect">
            <a:avLst/>
          </a:prstGeom>
          <a:ln>
            <a:noFill/>
          </a:ln>
        </p:spPr>
      </p:pic>
      <p:pic>
        <p:nvPicPr>
          <p:cNvPr id="357" name="Immagine 41" descr=""/>
          <p:cNvPicPr/>
          <p:nvPr/>
        </p:nvPicPr>
        <p:blipFill>
          <a:blip r:embed="rId32"/>
          <a:stretch>
            <a:fillRect/>
          </a:stretch>
        </p:blipFill>
        <p:spPr>
          <a:xfrm>
            <a:off x="7322040" y="5553360"/>
            <a:ext cx="251640" cy="251640"/>
          </a:xfrm>
          <a:prstGeom prst="rect">
            <a:avLst/>
          </a:prstGeom>
          <a:ln>
            <a:noFill/>
          </a:ln>
        </p:spPr>
      </p:pic>
      <p:pic>
        <p:nvPicPr>
          <p:cNvPr id="358" name="Immagine 42" descr=""/>
          <p:cNvPicPr/>
          <p:nvPr/>
        </p:nvPicPr>
        <p:blipFill>
          <a:blip r:embed="rId33"/>
          <a:stretch>
            <a:fillRect/>
          </a:stretch>
        </p:blipFill>
        <p:spPr>
          <a:xfrm>
            <a:off x="8393760" y="5553360"/>
            <a:ext cx="251640" cy="251640"/>
          </a:xfrm>
          <a:prstGeom prst="rect">
            <a:avLst/>
          </a:prstGeom>
          <a:ln>
            <a:noFill/>
          </a:ln>
        </p:spPr>
      </p:pic>
      <p:pic>
        <p:nvPicPr>
          <p:cNvPr id="359" name="Immagine 43" descr=""/>
          <p:cNvPicPr/>
          <p:nvPr/>
        </p:nvPicPr>
        <p:blipFill>
          <a:blip r:embed="rId34"/>
          <a:stretch>
            <a:fillRect/>
          </a:stretch>
        </p:blipFill>
        <p:spPr>
          <a:xfrm>
            <a:off x="8640360" y="5553360"/>
            <a:ext cx="251640" cy="251640"/>
          </a:xfrm>
          <a:prstGeom prst="rect">
            <a:avLst/>
          </a:prstGeom>
          <a:ln>
            <a:noFill/>
          </a:ln>
        </p:spPr>
      </p:pic>
      <p:graphicFrame>
        <p:nvGraphicFramePr>
          <p:cNvPr id="360" name="Table 5"/>
          <p:cNvGraphicFramePr/>
          <p:nvPr/>
        </p:nvGraphicFramePr>
        <p:xfrm>
          <a:off x="5436000" y="3141000"/>
          <a:ext cx="1026360" cy="2664000"/>
        </p:xfrm>
        <a:graphic>
          <a:graphicData uri="http://schemas.openxmlformats.org/drawingml/2006/table">
            <a:tbl>
              <a:tblPr/>
              <a:tblGrid>
                <a:gridCol w="1026360"/>
              </a:tblGrid>
              <a:tr h="730800"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latin typeface="Calibri"/>
                        </a:rPr>
                        <a:t>Tempo necessario a trovare parcheggio</a:t>
                      </a:r>
                      <a:endParaRPr/>
                    </a:p>
                  </a:txBody>
                  <a:tcPr/>
                </a:tc>
              </a:tr>
              <a:tr h="386280"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it-IT" sz="1600">
                          <a:solidFill>
                            <a:srgbClr val="000000"/>
                          </a:solidFill>
                          <a:latin typeface="Calibri"/>
                        </a:rPr>
                        <a:t>2,6</a:t>
                      </a:r>
                      <a:endParaRPr/>
                    </a:p>
                  </a:txBody>
                  <a:tcPr/>
                </a:tc>
              </a:tr>
              <a:tr h="386280"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latin typeface="Calibri"/>
                        </a:rPr>
                        <a:t>2,5</a:t>
                      </a:r>
                      <a:endParaRPr/>
                    </a:p>
                  </a:txBody>
                  <a:tcPr/>
                </a:tc>
              </a:tr>
              <a:tr h="386280"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latin typeface="Calibri"/>
                        </a:rPr>
                        <a:t>2,7</a:t>
                      </a:r>
                      <a:endParaRPr/>
                    </a:p>
                  </a:txBody>
                  <a:tcPr/>
                </a:tc>
              </a:tr>
              <a:tr h="386280"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latin typeface="Calibri"/>
                        </a:rPr>
                        <a:t>2,8</a:t>
                      </a:r>
                      <a:endParaRPr/>
                    </a:p>
                  </a:txBody>
                  <a:tcPr/>
                </a:tc>
              </a:tr>
              <a:tr h="388080"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i="1" lang="it-IT" sz="1600">
                          <a:solidFill>
                            <a:srgbClr val="595959"/>
                          </a:solidFill>
                          <a:latin typeface="Calibri"/>
                        </a:rPr>
                        <a:t>2,6</a:t>
                      </a:r>
                      <a:endParaRPr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61" name="Immagine 44" descr=""/>
          <p:cNvPicPr/>
          <p:nvPr/>
        </p:nvPicPr>
        <p:blipFill>
          <a:blip r:embed="rId35"/>
          <a:stretch>
            <a:fillRect/>
          </a:stretch>
        </p:blipFill>
        <p:spPr>
          <a:xfrm>
            <a:off x="3438360" y="3933000"/>
            <a:ext cx="251640" cy="251640"/>
          </a:xfrm>
          <a:prstGeom prst="rect">
            <a:avLst/>
          </a:prstGeom>
          <a:ln>
            <a:noFill/>
          </a:ln>
        </p:spPr>
      </p:pic>
      <p:pic>
        <p:nvPicPr>
          <p:cNvPr id="362" name="Immagine 45" descr=""/>
          <p:cNvPicPr/>
          <p:nvPr/>
        </p:nvPicPr>
        <p:blipFill>
          <a:blip r:embed="rId36"/>
          <a:stretch>
            <a:fillRect/>
          </a:stretch>
        </p:blipFill>
        <p:spPr>
          <a:xfrm>
            <a:off x="2124360" y="3933000"/>
            <a:ext cx="251640" cy="251640"/>
          </a:xfrm>
          <a:prstGeom prst="rect">
            <a:avLst/>
          </a:prstGeom>
          <a:ln>
            <a:noFill/>
          </a:ln>
        </p:spPr>
      </p:pic>
      <p:pic>
        <p:nvPicPr>
          <p:cNvPr id="363" name="Immagine 46" descr=""/>
          <p:cNvPicPr/>
          <p:nvPr/>
        </p:nvPicPr>
        <p:blipFill>
          <a:blip r:embed="rId37"/>
          <a:stretch>
            <a:fillRect/>
          </a:stretch>
        </p:blipFill>
        <p:spPr>
          <a:xfrm>
            <a:off x="2376360" y="3933000"/>
            <a:ext cx="251640" cy="251640"/>
          </a:xfrm>
          <a:prstGeom prst="rect">
            <a:avLst/>
          </a:prstGeom>
          <a:ln>
            <a:noFill/>
          </a:ln>
        </p:spPr>
      </p:pic>
      <p:pic>
        <p:nvPicPr>
          <p:cNvPr id="364" name="Immagine 47" descr=""/>
          <p:cNvPicPr/>
          <p:nvPr/>
        </p:nvPicPr>
        <p:blipFill>
          <a:blip r:embed="rId38"/>
          <a:stretch>
            <a:fillRect/>
          </a:stretch>
        </p:blipFill>
        <p:spPr>
          <a:xfrm>
            <a:off x="2905560" y="3933000"/>
            <a:ext cx="251640" cy="251640"/>
          </a:xfrm>
          <a:prstGeom prst="rect">
            <a:avLst/>
          </a:prstGeom>
          <a:ln>
            <a:noFill/>
          </a:ln>
        </p:spPr>
      </p:pic>
      <p:pic>
        <p:nvPicPr>
          <p:cNvPr id="365" name="Immagine 48" descr=""/>
          <p:cNvPicPr/>
          <p:nvPr/>
        </p:nvPicPr>
        <p:blipFill>
          <a:blip r:embed="rId39"/>
          <a:stretch>
            <a:fillRect/>
          </a:stretch>
        </p:blipFill>
        <p:spPr>
          <a:xfrm>
            <a:off x="3977280" y="3933000"/>
            <a:ext cx="251640" cy="251640"/>
          </a:xfrm>
          <a:prstGeom prst="rect">
            <a:avLst/>
          </a:prstGeom>
          <a:ln>
            <a:noFill/>
          </a:ln>
        </p:spPr>
      </p:pic>
      <p:pic>
        <p:nvPicPr>
          <p:cNvPr id="366" name="Immagine 49" descr=""/>
          <p:cNvPicPr/>
          <p:nvPr/>
        </p:nvPicPr>
        <p:blipFill>
          <a:blip r:embed="rId40"/>
          <a:stretch>
            <a:fillRect/>
          </a:stretch>
        </p:blipFill>
        <p:spPr>
          <a:xfrm>
            <a:off x="4223880" y="3933000"/>
            <a:ext cx="251640" cy="251640"/>
          </a:xfrm>
          <a:prstGeom prst="rect">
            <a:avLst/>
          </a:prstGeom>
          <a:ln>
            <a:noFill/>
          </a:ln>
        </p:spPr>
      </p:pic>
      <p:pic>
        <p:nvPicPr>
          <p:cNvPr id="367" name="Immagine 50" descr=""/>
          <p:cNvPicPr/>
          <p:nvPr/>
        </p:nvPicPr>
        <p:blipFill>
          <a:blip r:embed="rId41"/>
          <a:stretch>
            <a:fillRect/>
          </a:stretch>
        </p:blipFill>
        <p:spPr>
          <a:xfrm>
            <a:off x="3438360" y="4329000"/>
            <a:ext cx="251640" cy="251640"/>
          </a:xfrm>
          <a:prstGeom prst="rect">
            <a:avLst/>
          </a:prstGeom>
          <a:ln>
            <a:noFill/>
          </a:ln>
        </p:spPr>
      </p:pic>
      <p:pic>
        <p:nvPicPr>
          <p:cNvPr id="368" name="Immagine 51" descr=""/>
          <p:cNvPicPr/>
          <p:nvPr/>
        </p:nvPicPr>
        <p:blipFill>
          <a:blip r:embed="rId42"/>
          <a:stretch>
            <a:fillRect/>
          </a:stretch>
        </p:blipFill>
        <p:spPr>
          <a:xfrm>
            <a:off x="2124360" y="4329000"/>
            <a:ext cx="251640" cy="251640"/>
          </a:xfrm>
          <a:prstGeom prst="rect">
            <a:avLst/>
          </a:prstGeom>
          <a:ln>
            <a:noFill/>
          </a:ln>
        </p:spPr>
      </p:pic>
      <p:pic>
        <p:nvPicPr>
          <p:cNvPr id="369" name="Immagine 52" descr=""/>
          <p:cNvPicPr/>
          <p:nvPr/>
        </p:nvPicPr>
        <p:blipFill>
          <a:blip r:embed="rId43"/>
          <a:stretch>
            <a:fillRect/>
          </a:stretch>
        </p:blipFill>
        <p:spPr>
          <a:xfrm>
            <a:off x="2376360" y="4329000"/>
            <a:ext cx="251640" cy="251640"/>
          </a:xfrm>
          <a:prstGeom prst="rect">
            <a:avLst/>
          </a:prstGeom>
          <a:ln>
            <a:noFill/>
          </a:ln>
        </p:spPr>
      </p:pic>
      <p:pic>
        <p:nvPicPr>
          <p:cNvPr id="370" name="Immagine 53" descr=""/>
          <p:cNvPicPr/>
          <p:nvPr/>
        </p:nvPicPr>
        <p:blipFill>
          <a:blip r:embed="rId44"/>
          <a:stretch>
            <a:fillRect/>
          </a:stretch>
        </p:blipFill>
        <p:spPr>
          <a:xfrm>
            <a:off x="2905560" y="4329000"/>
            <a:ext cx="251640" cy="251640"/>
          </a:xfrm>
          <a:prstGeom prst="rect">
            <a:avLst/>
          </a:prstGeom>
          <a:ln>
            <a:noFill/>
          </a:ln>
        </p:spPr>
      </p:pic>
      <p:pic>
        <p:nvPicPr>
          <p:cNvPr id="371" name="Immagine 54" descr=""/>
          <p:cNvPicPr/>
          <p:nvPr/>
        </p:nvPicPr>
        <p:blipFill>
          <a:blip r:embed="rId45"/>
          <a:stretch>
            <a:fillRect/>
          </a:stretch>
        </p:blipFill>
        <p:spPr>
          <a:xfrm>
            <a:off x="3977280" y="4329000"/>
            <a:ext cx="251640" cy="251640"/>
          </a:xfrm>
          <a:prstGeom prst="rect">
            <a:avLst/>
          </a:prstGeom>
          <a:ln>
            <a:noFill/>
          </a:ln>
        </p:spPr>
      </p:pic>
      <p:pic>
        <p:nvPicPr>
          <p:cNvPr id="372" name="Immagine 55" descr=""/>
          <p:cNvPicPr/>
          <p:nvPr/>
        </p:nvPicPr>
        <p:blipFill>
          <a:blip r:embed="rId46"/>
          <a:stretch>
            <a:fillRect/>
          </a:stretch>
        </p:blipFill>
        <p:spPr>
          <a:xfrm>
            <a:off x="4223880" y="4329000"/>
            <a:ext cx="251640" cy="251640"/>
          </a:xfrm>
          <a:prstGeom prst="rect">
            <a:avLst/>
          </a:prstGeom>
          <a:ln>
            <a:noFill/>
          </a:ln>
        </p:spPr>
      </p:pic>
      <p:pic>
        <p:nvPicPr>
          <p:cNvPr id="373" name="Immagine 56" descr=""/>
          <p:cNvPicPr/>
          <p:nvPr/>
        </p:nvPicPr>
        <p:blipFill>
          <a:blip r:embed="rId47"/>
          <a:stretch>
            <a:fillRect/>
          </a:stretch>
        </p:blipFill>
        <p:spPr>
          <a:xfrm>
            <a:off x="3438360" y="4761360"/>
            <a:ext cx="251640" cy="251640"/>
          </a:xfrm>
          <a:prstGeom prst="rect">
            <a:avLst/>
          </a:prstGeom>
          <a:ln>
            <a:noFill/>
          </a:ln>
        </p:spPr>
      </p:pic>
      <p:pic>
        <p:nvPicPr>
          <p:cNvPr id="374" name="Immagine 57" descr=""/>
          <p:cNvPicPr/>
          <p:nvPr/>
        </p:nvPicPr>
        <p:blipFill>
          <a:blip r:embed="rId48"/>
          <a:stretch>
            <a:fillRect/>
          </a:stretch>
        </p:blipFill>
        <p:spPr>
          <a:xfrm>
            <a:off x="2124360" y="4761360"/>
            <a:ext cx="251640" cy="251640"/>
          </a:xfrm>
          <a:prstGeom prst="rect">
            <a:avLst/>
          </a:prstGeom>
          <a:ln>
            <a:noFill/>
          </a:ln>
        </p:spPr>
      </p:pic>
      <p:pic>
        <p:nvPicPr>
          <p:cNvPr id="375" name="Immagine 58" descr=""/>
          <p:cNvPicPr/>
          <p:nvPr/>
        </p:nvPicPr>
        <p:blipFill>
          <a:blip r:embed="rId49"/>
          <a:stretch>
            <a:fillRect/>
          </a:stretch>
        </p:blipFill>
        <p:spPr>
          <a:xfrm>
            <a:off x="2376360" y="4761360"/>
            <a:ext cx="251640" cy="251640"/>
          </a:xfrm>
          <a:prstGeom prst="rect">
            <a:avLst/>
          </a:prstGeom>
          <a:ln>
            <a:noFill/>
          </a:ln>
        </p:spPr>
      </p:pic>
      <p:pic>
        <p:nvPicPr>
          <p:cNvPr id="376" name="Immagine 59" descr=""/>
          <p:cNvPicPr/>
          <p:nvPr/>
        </p:nvPicPr>
        <p:blipFill>
          <a:blip r:embed="rId50"/>
          <a:stretch>
            <a:fillRect/>
          </a:stretch>
        </p:blipFill>
        <p:spPr>
          <a:xfrm>
            <a:off x="2905560" y="4761360"/>
            <a:ext cx="251640" cy="251640"/>
          </a:xfrm>
          <a:prstGeom prst="rect">
            <a:avLst/>
          </a:prstGeom>
          <a:ln>
            <a:noFill/>
          </a:ln>
        </p:spPr>
      </p:pic>
      <p:pic>
        <p:nvPicPr>
          <p:cNvPr id="377" name="Immagine 60" descr=""/>
          <p:cNvPicPr/>
          <p:nvPr/>
        </p:nvPicPr>
        <p:blipFill>
          <a:blip r:embed="rId51"/>
          <a:stretch>
            <a:fillRect/>
          </a:stretch>
        </p:blipFill>
        <p:spPr>
          <a:xfrm>
            <a:off x="3977280" y="4761360"/>
            <a:ext cx="251640" cy="251640"/>
          </a:xfrm>
          <a:prstGeom prst="rect">
            <a:avLst/>
          </a:prstGeom>
          <a:ln>
            <a:noFill/>
          </a:ln>
        </p:spPr>
      </p:pic>
      <p:pic>
        <p:nvPicPr>
          <p:cNvPr id="378" name="Immagine 61" descr=""/>
          <p:cNvPicPr/>
          <p:nvPr/>
        </p:nvPicPr>
        <p:blipFill>
          <a:blip r:embed="rId52"/>
          <a:stretch>
            <a:fillRect/>
          </a:stretch>
        </p:blipFill>
        <p:spPr>
          <a:xfrm>
            <a:off x="4223880" y="4761360"/>
            <a:ext cx="251640" cy="251640"/>
          </a:xfrm>
          <a:prstGeom prst="rect">
            <a:avLst/>
          </a:prstGeom>
          <a:ln>
            <a:noFill/>
          </a:ln>
        </p:spPr>
      </p:pic>
      <p:pic>
        <p:nvPicPr>
          <p:cNvPr id="379" name="Immagine 62" descr=""/>
          <p:cNvPicPr/>
          <p:nvPr/>
        </p:nvPicPr>
        <p:blipFill>
          <a:blip r:embed="rId53"/>
          <a:stretch>
            <a:fillRect/>
          </a:stretch>
        </p:blipFill>
        <p:spPr>
          <a:xfrm>
            <a:off x="3438360" y="5157360"/>
            <a:ext cx="251640" cy="251640"/>
          </a:xfrm>
          <a:prstGeom prst="rect">
            <a:avLst/>
          </a:prstGeom>
          <a:ln>
            <a:noFill/>
          </a:ln>
        </p:spPr>
      </p:pic>
      <p:pic>
        <p:nvPicPr>
          <p:cNvPr id="380" name="Immagine 63" descr=""/>
          <p:cNvPicPr/>
          <p:nvPr/>
        </p:nvPicPr>
        <p:blipFill>
          <a:blip r:embed="rId54"/>
          <a:stretch>
            <a:fillRect/>
          </a:stretch>
        </p:blipFill>
        <p:spPr>
          <a:xfrm>
            <a:off x="2124360" y="5157360"/>
            <a:ext cx="251640" cy="251640"/>
          </a:xfrm>
          <a:prstGeom prst="rect">
            <a:avLst/>
          </a:prstGeom>
          <a:ln>
            <a:noFill/>
          </a:ln>
        </p:spPr>
      </p:pic>
      <p:pic>
        <p:nvPicPr>
          <p:cNvPr id="381" name="Immagine 64" descr=""/>
          <p:cNvPicPr/>
          <p:nvPr/>
        </p:nvPicPr>
        <p:blipFill>
          <a:blip r:embed="rId55"/>
          <a:stretch>
            <a:fillRect/>
          </a:stretch>
        </p:blipFill>
        <p:spPr>
          <a:xfrm>
            <a:off x="2376360" y="5157360"/>
            <a:ext cx="251640" cy="251640"/>
          </a:xfrm>
          <a:prstGeom prst="rect">
            <a:avLst/>
          </a:prstGeom>
          <a:ln>
            <a:noFill/>
          </a:ln>
        </p:spPr>
      </p:pic>
      <p:pic>
        <p:nvPicPr>
          <p:cNvPr id="382" name="Immagine 65" descr=""/>
          <p:cNvPicPr/>
          <p:nvPr/>
        </p:nvPicPr>
        <p:blipFill>
          <a:blip r:embed="rId56"/>
          <a:stretch>
            <a:fillRect/>
          </a:stretch>
        </p:blipFill>
        <p:spPr>
          <a:xfrm>
            <a:off x="2905560" y="5157360"/>
            <a:ext cx="251640" cy="251640"/>
          </a:xfrm>
          <a:prstGeom prst="rect">
            <a:avLst/>
          </a:prstGeom>
          <a:ln>
            <a:noFill/>
          </a:ln>
        </p:spPr>
      </p:pic>
      <p:pic>
        <p:nvPicPr>
          <p:cNvPr id="383" name="Immagine 66" descr=""/>
          <p:cNvPicPr/>
          <p:nvPr/>
        </p:nvPicPr>
        <p:blipFill>
          <a:blip r:embed="rId57"/>
          <a:stretch>
            <a:fillRect/>
          </a:stretch>
        </p:blipFill>
        <p:spPr>
          <a:xfrm>
            <a:off x="3977280" y="5157360"/>
            <a:ext cx="251640" cy="251640"/>
          </a:xfrm>
          <a:prstGeom prst="rect">
            <a:avLst/>
          </a:prstGeom>
          <a:ln>
            <a:noFill/>
          </a:ln>
        </p:spPr>
      </p:pic>
      <p:pic>
        <p:nvPicPr>
          <p:cNvPr id="384" name="Immagine 67" descr=""/>
          <p:cNvPicPr/>
          <p:nvPr/>
        </p:nvPicPr>
        <p:blipFill>
          <a:blip r:embed="rId58"/>
          <a:stretch>
            <a:fillRect/>
          </a:stretch>
        </p:blipFill>
        <p:spPr>
          <a:xfrm>
            <a:off x="4223880" y="5157360"/>
            <a:ext cx="251640" cy="251640"/>
          </a:xfrm>
          <a:prstGeom prst="rect">
            <a:avLst/>
          </a:prstGeom>
          <a:ln>
            <a:noFill/>
          </a:ln>
        </p:spPr>
      </p:pic>
      <p:pic>
        <p:nvPicPr>
          <p:cNvPr id="385" name="Immagine 68" descr=""/>
          <p:cNvPicPr/>
          <p:nvPr/>
        </p:nvPicPr>
        <p:blipFill>
          <a:blip r:embed="rId59"/>
          <a:stretch>
            <a:fillRect/>
          </a:stretch>
        </p:blipFill>
        <p:spPr>
          <a:xfrm>
            <a:off x="3438360" y="5553360"/>
            <a:ext cx="251640" cy="251640"/>
          </a:xfrm>
          <a:prstGeom prst="rect">
            <a:avLst/>
          </a:prstGeom>
          <a:ln>
            <a:noFill/>
          </a:ln>
        </p:spPr>
      </p:pic>
      <p:pic>
        <p:nvPicPr>
          <p:cNvPr id="386" name="Immagine 69" descr=""/>
          <p:cNvPicPr/>
          <p:nvPr/>
        </p:nvPicPr>
        <p:blipFill>
          <a:blip r:embed="rId60"/>
          <a:stretch>
            <a:fillRect/>
          </a:stretch>
        </p:blipFill>
        <p:spPr>
          <a:xfrm>
            <a:off x="2124360" y="5553360"/>
            <a:ext cx="251640" cy="251640"/>
          </a:xfrm>
          <a:prstGeom prst="rect">
            <a:avLst/>
          </a:prstGeom>
          <a:ln>
            <a:noFill/>
          </a:ln>
        </p:spPr>
      </p:pic>
      <p:pic>
        <p:nvPicPr>
          <p:cNvPr id="387" name="Immagine 70" descr=""/>
          <p:cNvPicPr/>
          <p:nvPr/>
        </p:nvPicPr>
        <p:blipFill>
          <a:blip r:embed="rId61"/>
          <a:stretch>
            <a:fillRect/>
          </a:stretch>
        </p:blipFill>
        <p:spPr>
          <a:xfrm>
            <a:off x="2376360" y="5553360"/>
            <a:ext cx="251640" cy="251640"/>
          </a:xfrm>
          <a:prstGeom prst="rect">
            <a:avLst/>
          </a:prstGeom>
          <a:ln>
            <a:noFill/>
          </a:ln>
        </p:spPr>
      </p:pic>
      <p:pic>
        <p:nvPicPr>
          <p:cNvPr id="388" name="Immagine 71" descr=""/>
          <p:cNvPicPr/>
          <p:nvPr/>
        </p:nvPicPr>
        <p:blipFill>
          <a:blip r:embed="rId62"/>
          <a:stretch>
            <a:fillRect/>
          </a:stretch>
        </p:blipFill>
        <p:spPr>
          <a:xfrm>
            <a:off x="2905560" y="5553360"/>
            <a:ext cx="251640" cy="251640"/>
          </a:xfrm>
          <a:prstGeom prst="rect">
            <a:avLst/>
          </a:prstGeom>
          <a:ln>
            <a:noFill/>
          </a:ln>
        </p:spPr>
      </p:pic>
      <p:pic>
        <p:nvPicPr>
          <p:cNvPr id="389" name="Immagine 72" descr=""/>
          <p:cNvPicPr/>
          <p:nvPr/>
        </p:nvPicPr>
        <p:blipFill>
          <a:blip r:embed="rId63"/>
          <a:stretch>
            <a:fillRect/>
          </a:stretch>
        </p:blipFill>
        <p:spPr>
          <a:xfrm>
            <a:off x="3977280" y="5553360"/>
            <a:ext cx="251640" cy="251640"/>
          </a:xfrm>
          <a:prstGeom prst="rect">
            <a:avLst/>
          </a:prstGeom>
          <a:ln>
            <a:noFill/>
          </a:ln>
        </p:spPr>
      </p:pic>
      <p:pic>
        <p:nvPicPr>
          <p:cNvPr id="390" name="Immagine 73" descr=""/>
          <p:cNvPicPr/>
          <p:nvPr/>
        </p:nvPicPr>
        <p:blipFill>
          <a:blip r:embed="rId64"/>
          <a:stretch>
            <a:fillRect/>
          </a:stretch>
        </p:blipFill>
        <p:spPr>
          <a:xfrm>
            <a:off x="4223880" y="5553360"/>
            <a:ext cx="251640" cy="251640"/>
          </a:xfrm>
          <a:prstGeom prst="rect">
            <a:avLst/>
          </a:prstGeom>
          <a:ln>
            <a:noFill/>
          </a:ln>
        </p:spPr>
      </p:pic>
      <p:sp>
        <p:nvSpPr>
          <p:cNvPr id="391" name="CustomShape 6"/>
          <p:cNvSpPr/>
          <p:nvPr/>
        </p:nvSpPr>
        <p:spPr>
          <a:xfrm>
            <a:off x="826920" y="1152720"/>
            <a:ext cx="2751840" cy="3639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50000"/>
              </a:lnSpc>
            </a:pPr>
            <a:r>
              <a:rPr b="1" i="1" lang="it-IT" sz="1200">
                <a:solidFill>
                  <a:srgbClr val="333399"/>
                </a:solidFill>
                <a:latin typeface="Tahoma"/>
                <a:ea typeface="ＭＳ Ｐゴシック"/>
              </a:rPr>
              <a:t>L’ACCESSIBILITÀ AI PARCHEGGI</a:t>
            </a:r>
            <a:endParaRPr/>
          </a:p>
        </p:txBody>
      </p:sp>
      <p:sp>
        <p:nvSpPr>
          <p:cNvPr id="392" name="CustomShape 7"/>
          <p:cNvSpPr/>
          <p:nvPr/>
        </p:nvSpPr>
        <p:spPr>
          <a:xfrm>
            <a:off x="866160" y="1524960"/>
            <a:ext cx="8026200" cy="14598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it-IT" sz="1600">
                <a:solidFill>
                  <a:srgbClr val="595959"/>
                </a:solidFill>
                <a:latin typeface="Tahoma"/>
                <a:ea typeface="ＭＳ Ｐゴシック"/>
              </a:rPr>
              <a:t>L’accessibilità ai parcheggi in termini di tempo e di disponibilità dei parcometri è stata giudicata, in media, discreta</a:t>
            </a:r>
            <a:endParaRPr/>
          </a:p>
          <a:p>
            <a:pPr>
              <a:lnSpc>
                <a:spcPct val="100000"/>
              </a:lnSpc>
            </a:pPr>
            <a:r>
              <a:rPr lang="it-IT" sz="1600">
                <a:solidFill>
                  <a:srgbClr val="595959"/>
                </a:solidFill>
                <a:latin typeface="Tahoma"/>
                <a:ea typeface="ＭＳ Ｐゴシック"/>
              </a:rPr>
              <a:t>Il Fedele e il Salesi esprimono come criticità la disponibilità di parcometri</a:t>
            </a:r>
            <a:endParaRPr/>
          </a:p>
          <a:p>
            <a:pPr>
              <a:lnSpc>
                <a:spcPct val="100000"/>
              </a:lnSpc>
            </a:pPr>
            <a:r>
              <a:rPr lang="it-IT" sz="1600">
                <a:solidFill>
                  <a:srgbClr val="595959"/>
                </a:solidFill>
                <a:latin typeface="Tahoma"/>
                <a:ea typeface="ＭＳ Ｐゴシック"/>
              </a:rPr>
              <a:t>Tutti i segmenti mostrano moderata insoddisfazione rispetto al tempo per trovare parcheggio (valori tra 2,5 e 2,8, rispetto al valore intermedio di 3)</a:t>
            </a:r>
            <a:endParaRPr/>
          </a:p>
        </p:txBody>
      </p:sp>
      <p:pic>
        <p:nvPicPr>
          <p:cNvPr id="393" name="Picture 2" descr=""/>
          <p:cNvPicPr/>
          <p:nvPr/>
        </p:nvPicPr>
        <p:blipFill>
          <a:blip r:embed="rId65"/>
          <a:stretch>
            <a:fillRect/>
          </a:stretch>
        </p:blipFill>
        <p:spPr>
          <a:xfrm>
            <a:off x="4983480" y="5013360"/>
            <a:ext cx="359640" cy="359640"/>
          </a:xfrm>
          <a:prstGeom prst="rect">
            <a:avLst/>
          </a:prstGeom>
          <a:ln>
            <a:noFill/>
          </a:ln>
        </p:spPr>
      </p:pic>
      <p:pic>
        <p:nvPicPr>
          <p:cNvPr id="394" name="Picture 6" descr=""/>
          <p:cNvPicPr/>
          <p:nvPr/>
        </p:nvPicPr>
        <p:blipFill>
          <a:blip r:embed="rId66"/>
          <a:srcRect l="13433" t="0" r="14891" b="0"/>
          <a:stretch>
            <a:fillRect/>
          </a:stretch>
        </p:blipFill>
        <p:spPr>
          <a:xfrm>
            <a:off x="4955040" y="4629600"/>
            <a:ext cx="388080" cy="359640"/>
          </a:xfrm>
          <a:prstGeom prst="rect">
            <a:avLst/>
          </a:prstGeom>
          <a:ln>
            <a:noFill/>
          </a:ln>
        </p:spPr>
      </p:pic>
      <p:pic>
        <p:nvPicPr>
          <p:cNvPr id="395" name="Picture 2" descr=""/>
          <p:cNvPicPr/>
          <p:nvPr/>
        </p:nvPicPr>
        <p:blipFill>
          <a:blip r:embed="rId67"/>
          <a:stretch>
            <a:fillRect/>
          </a:stretch>
        </p:blipFill>
        <p:spPr>
          <a:xfrm>
            <a:off x="4970160" y="4217400"/>
            <a:ext cx="380520" cy="359640"/>
          </a:xfrm>
          <a:prstGeom prst="rect">
            <a:avLst/>
          </a:prstGeom>
          <a:ln>
            <a:noFill/>
          </a:ln>
        </p:spPr>
      </p:pic>
      <p:pic>
        <p:nvPicPr>
          <p:cNvPr id="396" name="Picture 2" descr=""/>
          <p:cNvPicPr/>
          <p:nvPr/>
        </p:nvPicPr>
        <p:blipFill>
          <a:blip r:embed="rId68"/>
          <a:stretch>
            <a:fillRect/>
          </a:stretch>
        </p:blipFill>
        <p:spPr>
          <a:xfrm>
            <a:off x="5076360" y="5445360"/>
            <a:ext cx="203760" cy="359640"/>
          </a:xfrm>
          <a:prstGeom prst="rect">
            <a:avLst/>
          </a:prstGeom>
          <a:ln>
            <a:noFill/>
          </a:ln>
        </p:spPr>
      </p:pic>
      <p:sp>
        <p:nvSpPr>
          <p:cNvPr id="397" name="CustomShape 8"/>
          <p:cNvSpPr/>
          <p:nvPr/>
        </p:nvSpPr>
        <p:spPr>
          <a:xfrm>
            <a:off x="4791600" y="3913200"/>
            <a:ext cx="725040" cy="303480"/>
          </a:xfrm>
          <a:prstGeom prst="rect">
            <a:avLst/>
          </a:prstGeom>
          <a:noFill/>
          <a:ln>
            <a:noFill/>
          </a:ln>
        </p:spPr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1" lang="it-IT" sz="1400">
                <a:solidFill>
                  <a:srgbClr val="000000"/>
                </a:solidFill>
                <a:latin typeface="Calibri"/>
                <a:ea typeface="Times New Roman"/>
              </a:rPr>
              <a:t>TOTALE</a:t>
            </a:r>
            <a:endParaRPr/>
          </a:p>
        </p:txBody>
      </p:sp>
      <p:sp>
        <p:nvSpPr>
          <p:cNvPr id="398" name="CustomShape 9"/>
          <p:cNvSpPr/>
          <p:nvPr/>
        </p:nvSpPr>
        <p:spPr>
          <a:xfrm>
            <a:off x="8411040" y="5949360"/>
            <a:ext cx="480960" cy="143640"/>
          </a:xfrm>
          <a:prstGeom prst="actionButtonForwardNext">
            <a:avLst/>
          </a:prstGeom>
          <a:solidFill>
            <a:srgbClr val="ffff6d"/>
          </a:solidFill>
          <a:ln w="12600">
            <a:solidFill>
              <a:srgbClr val="ff6600"/>
            </a:solidFill>
            <a:round/>
          </a:ln>
        </p:spPr>
      </p:sp>
    </p:spTree>
  </p:cSld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TextShape 1"/>
          <p:cNvSpPr txBox="1"/>
          <p:nvPr/>
        </p:nvSpPr>
        <p:spPr>
          <a:xfrm>
            <a:off x="0" y="6613560"/>
            <a:ext cx="533160" cy="24408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fld id="{67F9F1B8-8B2A-48F6-8612-4EAE28DF59E0}" type="slidenum">
              <a:rPr lang="it-IT" sz="1000">
                <a:solidFill>
                  <a:srgbClr val="990000"/>
                </a:solidFill>
                <a:latin typeface="Arial"/>
                <a:ea typeface="ＭＳ Ｐゴシック"/>
              </a:rPr>
              <a:t>&lt;numero&gt;</a:t>
            </a:fld>
            <a:endParaRPr/>
          </a:p>
        </p:txBody>
      </p:sp>
      <p:sp>
        <p:nvSpPr>
          <p:cNvPr id="400" name="TextShape 2"/>
          <p:cNvSpPr txBox="1"/>
          <p:nvPr/>
        </p:nvSpPr>
        <p:spPr>
          <a:xfrm>
            <a:off x="457200" y="274680"/>
            <a:ext cx="8229240" cy="6328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it-IT" sz="3200">
                <a:solidFill>
                  <a:srgbClr val="333399"/>
                </a:solidFill>
                <a:latin typeface="Tahoma"/>
                <a:ea typeface="ＭＳ Ｐゴシック"/>
              </a:rPr>
              <a:t>LA SODDISFAZIONE</a:t>
            </a:r>
            <a:r>
              <a:rPr lang="it-IT" sz="3200">
                <a:solidFill>
                  <a:srgbClr val="333399"/>
                </a:solidFill>
                <a:latin typeface="Tahoma"/>
                <a:ea typeface="ＭＳ Ｐゴシック"/>
              </a:rPr>
              <a:t>	</a:t>
            </a:r>
            <a:r>
              <a:rPr lang="it-IT" sz="3200">
                <a:solidFill>
                  <a:srgbClr val="333399"/>
                </a:solidFill>
                <a:latin typeface="Tahoma"/>
                <a:ea typeface="ＭＳ Ｐゴシック"/>
              </a:rPr>
              <a:t>	</a:t>
            </a:r>
            <a:r>
              <a:rPr lang="it-IT" sz="3200">
                <a:solidFill>
                  <a:srgbClr val="333399"/>
                </a:solidFill>
                <a:latin typeface="Tahoma"/>
                <a:ea typeface="ＭＳ Ｐゴシック"/>
              </a:rPr>
              <a:t>	</a:t>
            </a:r>
            <a:r>
              <a:rPr lang="it-IT" sz="2000">
                <a:solidFill>
                  <a:srgbClr val="333399"/>
                </a:solidFill>
                <a:latin typeface="Tahoma"/>
                <a:ea typeface="ＭＳ Ｐゴシック"/>
              </a:rPr>
              <a:t>2/5</a:t>
            </a:r>
            <a:endParaRPr/>
          </a:p>
        </p:txBody>
      </p:sp>
      <p:sp>
        <p:nvSpPr>
          <p:cNvPr id="401" name="CustomShape 3"/>
          <p:cNvSpPr/>
          <p:nvPr/>
        </p:nvSpPr>
        <p:spPr>
          <a:xfrm>
            <a:off x="826920" y="1012320"/>
            <a:ext cx="2116800" cy="36396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5000" bIns="45000"/>
          <a:p>
            <a:pPr>
              <a:lnSpc>
                <a:spcPct val="150000"/>
              </a:lnSpc>
            </a:pPr>
            <a:r>
              <a:rPr b="1" i="1" lang="it-IT" sz="1200">
                <a:solidFill>
                  <a:srgbClr val="333399"/>
                </a:solidFill>
                <a:latin typeface="Tahoma"/>
                <a:ea typeface="ＭＳ Ｐゴシック"/>
              </a:rPr>
              <a:t>RILASCIO PERMESSI</a:t>
            </a:r>
            <a:endParaRPr/>
          </a:p>
        </p:txBody>
      </p:sp>
      <p:graphicFrame>
        <p:nvGraphicFramePr>
          <p:cNvPr id="402" name="Table 4"/>
          <p:cNvGraphicFramePr/>
          <p:nvPr/>
        </p:nvGraphicFramePr>
        <p:xfrm>
          <a:off x="4280400" y="1197000"/>
          <a:ext cx="4536000" cy="1066320"/>
        </p:xfrm>
        <a:graphic>
          <a:graphicData uri="http://schemas.openxmlformats.org/drawingml/2006/table">
            <a:tbl>
              <a:tblPr/>
              <a:tblGrid>
                <a:gridCol w="1189080"/>
                <a:gridCol w="637560"/>
                <a:gridCol w="637560"/>
                <a:gridCol w="637560"/>
                <a:gridCol w="637560"/>
                <a:gridCol w="169920"/>
                <a:gridCol w="626760"/>
              </a:tblGrid>
              <a:tr h="366120">
                <a:tc>
                  <a:tcPr/>
                </a:tc>
                <a:tc>
                  <a:txBody>
                    <a:bodyPr lIns="44280" rIns="4428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i="1" lang="it-IT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totale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i="1" lang="it-IT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Residente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i="1" lang="it-IT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Fedele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i="1" lang="it-IT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Salesi</a:t>
                      </a:r>
                      <a:endParaRPr/>
                    </a:p>
                  </a:txBody>
                  <a:tcPr/>
                </a:tc>
                <a:tc>
                  <a:tcPr/>
                </a:tc>
                <a:tc>
                  <a:txBody>
                    <a:bodyPr lIns="44280" rIns="4428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i="1" lang="it-IT" sz="1000">
                          <a:solidFill>
                            <a:srgbClr val="595959"/>
                          </a:solidFill>
                          <a:latin typeface="Calibri"/>
                          <a:ea typeface="Times New Roman"/>
                        </a:rPr>
                        <a:t>Digitale</a:t>
                      </a:r>
                      <a:endParaRPr/>
                    </a:p>
                  </a:txBody>
                  <a:tcPr/>
                </a:tc>
              </a:tr>
              <a:tr h="366120">
                <a:tc>
                  <a:txBody>
                    <a:bodyPr lIns="44280" rIns="44280" tIns="0" bIns="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1" i="1" lang="it-IT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Nr.risposte complessive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i="1" lang="it-IT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487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i="1" lang="it-IT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406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i="1" lang="it-IT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46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i="1" lang="it-IT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44</a:t>
                      </a:r>
                      <a:endParaRPr/>
                    </a:p>
                  </a:txBody>
                  <a:tcPr/>
                </a:tc>
                <a:tc>
                  <a:tcPr/>
                </a:tc>
                <a:tc>
                  <a:txBody>
                    <a:bodyPr lIns="44280" rIns="4428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i="1" lang="it-IT" sz="1400">
                          <a:solidFill>
                            <a:srgbClr val="595959"/>
                          </a:solidFill>
                          <a:latin typeface="Calibri"/>
                          <a:ea typeface="Times New Roman"/>
                        </a:rPr>
                        <a:t>296</a:t>
                      </a:r>
                      <a:endParaRPr/>
                    </a:p>
                  </a:txBody>
                  <a:tcPr/>
                </a:tc>
              </a:tr>
              <a:tr h="366120">
                <a:tc>
                  <a:txBody>
                    <a:bodyPr lIns="44280" rIns="44280" tIns="0" bIns="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it-IT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Livello di apprezzamento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it-IT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4,2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it-IT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4,2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it-IT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3,7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it-IT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4,1</a:t>
                      </a:r>
                      <a:endParaRPr/>
                    </a:p>
                  </a:txBody>
                  <a:tcPr/>
                </a:tc>
                <a:tc>
                  <a:tcPr/>
                </a:tc>
                <a:tc>
                  <a:txBody>
                    <a:bodyPr lIns="44280" rIns="4428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i="1" lang="it-IT" sz="1400">
                          <a:solidFill>
                            <a:srgbClr val="595959"/>
                          </a:solidFill>
                          <a:latin typeface="Calibri"/>
                          <a:ea typeface="Times New Roman"/>
                        </a:rPr>
                        <a:t>4,3</a:t>
                      </a:r>
                      <a:endParaRPr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03" name="CustomShape 5"/>
          <p:cNvSpPr/>
          <p:nvPr/>
        </p:nvSpPr>
        <p:spPr>
          <a:xfrm>
            <a:off x="6012000" y="2493000"/>
            <a:ext cx="2592000" cy="2600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it-IT" sz="1600">
                <a:solidFill>
                  <a:srgbClr val="595959"/>
                </a:solidFill>
                <a:latin typeface="Tahoma"/>
                <a:ea typeface="ＭＳ Ｐゴシック"/>
              </a:rPr>
              <a:t>Il servizio di rilascio dei permessi di sosta riscuote il maggior livello di gradimento totale negli utenti (4,2) </a:t>
            </a:r>
            <a:endParaRPr/>
          </a:p>
          <a:p>
            <a:pPr>
              <a:lnSpc>
                <a:spcPct val="100000"/>
              </a:lnSpc>
            </a:pPr>
            <a:r>
              <a:rPr lang="it-IT" sz="1600">
                <a:solidFill>
                  <a:srgbClr val="595959"/>
                </a:solidFill>
                <a:latin typeface="Tahoma"/>
                <a:ea typeface="ＭＳ Ｐゴシック"/>
              </a:rPr>
              <a:t>Leggermente meno soddisfatto l’utente Fedele, che, comunque, assegna ad M&amp;P un voto medio positivo (3,7)</a:t>
            </a:r>
            <a:endParaRPr/>
          </a:p>
        </p:txBody>
      </p:sp>
      <p:graphicFrame>
        <p:nvGraphicFramePr>
          <p:cNvPr id="404" name="Grafico 8"/>
          <p:cNvGraphicFramePr/>
          <p:nvPr/>
        </p:nvGraphicFramePr>
        <p:xfrm>
          <a:off x="889200" y="2565000"/>
          <a:ext cx="4906440" cy="331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TextShape 1"/>
          <p:cNvSpPr txBox="1"/>
          <p:nvPr/>
        </p:nvSpPr>
        <p:spPr>
          <a:xfrm>
            <a:off x="0" y="6613560"/>
            <a:ext cx="533160" cy="24408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fld id="{BCA0F7D5-C596-4025-B2BF-F824C59DEACE}" type="slidenum">
              <a:rPr lang="it-IT" sz="1000">
                <a:solidFill>
                  <a:srgbClr val="990000"/>
                </a:solidFill>
                <a:latin typeface="Arial"/>
                <a:ea typeface="ＭＳ Ｐゴシック"/>
              </a:rPr>
              <a:t>&lt;numero&gt;</a:t>
            </a:fld>
            <a:endParaRPr/>
          </a:p>
        </p:txBody>
      </p:sp>
      <p:sp>
        <p:nvSpPr>
          <p:cNvPr id="406" name="TextShape 2"/>
          <p:cNvSpPr txBox="1"/>
          <p:nvPr/>
        </p:nvSpPr>
        <p:spPr>
          <a:xfrm>
            <a:off x="457200" y="274680"/>
            <a:ext cx="8229240" cy="6328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it-IT" sz="3200">
                <a:solidFill>
                  <a:srgbClr val="333399"/>
                </a:solidFill>
                <a:latin typeface="Tahoma"/>
                <a:ea typeface="ＭＳ Ｐゴシック"/>
              </a:rPr>
              <a:t>LA SODDISFAZIONE</a:t>
            </a:r>
            <a:r>
              <a:rPr lang="it-IT" sz="3200">
                <a:solidFill>
                  <a:srgbClr val="333399"/>
                </a:solidFill>
                <a:latin typeface="Tahoma"/>
                <a:ea typeface="ＭＳ Ｐゴシック"/>
              </a:rPr>
              <a:t>	</a:t>
            </a:r>
            <a:r>
              <a:rPr lang="it-IT" sz="3200">
                <a:solidFill>
                  <a:srgbClr val="333399"/>
                </a:solidFill>
                <a:latin typeface="Tahoma"/>
                <a:ea typeface="ＭＳ Ｐゴシック"/>
              </a:rPr>
              <a:t>	</a:t>
            </a:r>
            <a:r>
              <a:rPr lang="it-IT" sz="3200">
                <a:solidFill>
                  <a:srgbClr val="333399"/>
                </a:solidFill>
                <a:latin typeface="Tahoma"/>
                <a:ea typeface="ＭＳ Ｐゴシック"/>
              </a:rPr>
              <a:t>	</a:t>
            </a:r>
            <a:r>
              <a:rPr lang="it-IT" sz="2000">
                <a:solidFill>
                  <a:srgbClr val="333399"/>
                </a:solidFill>
                <a:latin typeface="Tahoma"/>
                <a:ea typeface="ＭＳ Ｐゴシック"/>
              </a:rPr>
              <a:t>3/5</a:t>
            </a:r>
            <a:endParaRPr/>
          </a:p>
        </p:txBody>
      </p:sp>
      <p:sp>
        <p:nvSpPr>
          <p:cNvPr id="407" name="CustomShape 3"/>
          <p:cNvSpPr/>
          <p:nvPr/>
        </p:nvSpPr>
        <p:spPr>
          <a:xfrm>
            <a:off x="847440" y="1052640"/>
            <a:ext cx="2159280" cy="66852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i="1" lang="it-IT" sz="1200">
                <a:solidFill>
                  <a:srgbClr val="333399"/>
                </a:solidFill>
                <a:latin typeface="Tahoma"/>
                <a:ea typeface="ＭＳ Ｐゴシック"/>
              </a:rPr>
              <a:t>LA CORTESIA DEL PERSONALE </a:t>
            </a:r>
            <a:endParaRPr/>
          </a:p>
          <a:p>
            <a:pPr>
              <a:lnSpc>
                <a:spcPct val="100000"/>
              </a:lnSpc>
            </a:pPr>
            <a:r>
              <a:rPr i="1" lang="it-IT" sz="1200">
                <a:solidFill>
                  <a:srgbClr val="333399"/>
                </a:solidFill>
                <a:latin typeface="Tahoma"/>
                <a:ea typeface="ＭＳ Ｐゴシック"/>
              </a:rPr>
              <a:t>(ausiliari del traffico)</a:t>
            </a:r>
            <a:endParaRPr/>
          </a:p>
        </p:txBody>
      </p:sp>
      <p:graphicFrame>
        <p:nvGraphicFramePr>
          <p:cNvPr id="408" name="Table 4"/>
          <p:cNvGraphicFramePr/>
          <p:nvPr/>
        </p:nvGraphicFramePr>
        <p:xfrm>
          <a:off x="3276000" y="1144080"/>
          <a:ext cx="5446800" cy="1036080"/>
        </p:xfrm>
        <a:graphic>
          <a:graphicData uri="http://schemas.openxmlformats.org/drawingml/2006/table">
            <a:tbl>
              <a:tblPr/>
              <a:tblGrid>
                <a:gridCol w="1656000"/>
                <a:gridCol w="645480"/>
                <a:gridCol w="900720"/>
                <a:gridCol w="592560"/>
                <a:gridCol w="747360"/>
                <a:gridCol w="156600"/>
                <a:gridCol w="748080"/>
              </a:tblGrid>
              <a:tr h="487080">
                <a:tc>
                  <a:txBody>
                    <a:bodyPr lIns="44280" rIns="44280" tIns="0" bIns="0" anchor="b"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latin typeface="Calibri"/>
                        </a:rPr>
                        <a:t>Incontro ausiliario del traffico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it-IT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Totale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i="1" lang="it-IT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Residente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i="1" lang="it-IT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Fedele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i="1" lang="it-IT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Salesi</a:t>
                      </a:r>
                      <a:endParaRPr/>
                    </a:p>
                  </a:txBody>
                  <a:tcPr/>
                </a:tc>
                <a:tc>
                  <a:tcPr/>
                </a:tc>
                <a:tc>
                  <a:txBody>
                    <a:bodyPr lIns="44280" rIns="4428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i="1" lang="it-IT" sz="1400">
                          <a:solidFill>
                            <a:srgbClr val="595959"/>
                          </a:solidFill>
                          <a:latin typeface="Calibri"/>
                          <a:ea typeface="Times New Roman"/>
                        </a:rPr>
                        <a:t>Digitale</a:t>
                      </a:r>
                      <a:endParaRPr/>
                    </a:p>
                  </a:txBody>
                  <a:tcPr/>
                </a:tc>
              </a:tr>
              <a:tr h="366120">
                <a:tc>
                  <a:txBody>
                    <a:bodyPr lIns="44280" rIns="44280" tIns="0" bIns="0" anchor="b"/>
                    <a:p>
                      <a:pPr>
                        <a:lnSpc>
                          <a:spcPct val="100000"/>
                        </a:lnSpc>
                      </a:pPr>
                      <a:r>
                        <a:rPr b="1" i="1" lang="it-IT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- in generale</a:t>
                      </a:r>
                      <a:endParaRPr/>
                    </a:p>
                  </a:txBody>
                  <a:tcPr/>
                </a:tc>
                <a:tc>
                  <a:txBody>
                    <a:bodyPr lIns="0" rIns="0" tIns="0" bIns="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77,9</a:t>
                      </a:r>
                      <a:endParaRPr/>
                    </a:p>
                  </a:txBody>
                  <a:tcPr/>
                </a:tc>
                <a:tc>
                  <a:txBody>
                    <a:bodyPr lIns="0" rIns="0" tIns="0" bIns="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94,2</a:t>
                      </a:r>
                      <a:endParaRPr/>
                    </a:p>
                  </a:txBody>
                  <a:tcPr/>
                </a:tc>
                <a:tc>
                  <a:txBody>
                    <a:bodyPr lIns="0" rIns="0" tIns="0" bIns="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64,4</a:t>
                      </a:r>
                      <a:endParaRPr/>
                    </a:p>
                  </a:txBody>
                  <a:tcPr/>
                </a:tc>
                <a:tc>
                  <a:txBody>
                    <a:bodyPr lIns="0" rIns="0" tIns="0" bIns="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70,1</a:t>
                      </a:r>
                      <a:endParaRPr/>
                    </a:p>
                  </a:txBody>
                  <a:tcPr/>
                </a:tc>
                <a:tc>
                  <a:tcPr/>
                </a:tc>
                <a:tc>
                  <a:txBody>
                    <a:bodyPr lIns="0" rIns="0" tIns="0" bIns="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i="1" lang="it-IT" sz="1600">
                          <a:solidFill>
                            <a:srgbClr val="595959"/>
                          </a:solidFill>
                          <a:latin typeface="Calibri"/>
                          <a:ea typeface="Times New Roman"/>
                        </a:rPr>
                        <a:t>86,2</a:t>
                      </a:r>
                      <a:endParaRPr/>
                    </a:p>
                  </a:txBody>
                  <a:tcPr/>
                </a:tc>
              </a:tr>
              <a:tr h="366120">
                <a:tc>
                  <a:txBody>
                    <a:bodyPr lIns="44280" rIns="44280" tIns="0" bIns="0" anchor="b"/>
                    <a:p>
                      <a:pPr>
                        <a:lnSpc>
                          <a:spcPct val="100000"/>
                        </a:lnSpc>
                      </a:pPr>
                      <a:r>
                        <a:rPr b="1" i="1" lang="it-IT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- oggi</a:t>
                      </a:r>
                      <a:endParaRPr/>
                    </a:p>
                  </a:txBody>
                  <a:tcPr/>
                </a:tc>
                <a:tc>
                  <a:txBody>
                    <a:bodyPr lIns="0" rIns="0" tIns="0" bIns="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15,4</a:t>
                      </a:r>
                      <a:endParaRPr/>
                    </a:p>
                  </a:txBody>
                  <a:tcPr/>
                </a:tc>
                <a:tc>
                  <a:txBody>
                    <a:bodyPr lIns="0" rIns="0" tIns="0" bIns="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19,1</a:t>
                      </a:r>
                      <a:endParaRPr/>
                    </a:p>
                  </a:txBody>
                  <a:tcPr/>
                </a:tc>
                <a:tc>
                  <a:txBody>
                    <a:bodyPr lIns="0" rIns="0" tIns="0" bIns="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14,4</a:t>
                      </a:r>
                      <a:endParaRPr/>
                    </a:p>
                  </a:txBody>
                  <a:tcPr/>
                </a:tc>
                <a:tc>
                  <a:txBody>
                    <a:bodyPr lIns="0" rIns="0" tIns="0" bIns="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16,2</a:t>
                      </a:r>
                      <a:endParaRPr/>
                    </a:p>
                  </a:txBody>
                  <a:tcPr/>
                </a:tc>
                <a:tc>
                  <a:tcPr/>
                </a:tc>
                <a:tc>
                  <a:txBody>
                    <a:bodyPr lIns="0" rIns="0" tIns="0" bIns="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i="1" lang="it-IT" sz="1600">
                          <a:solidFill>
                            <a:srgbClr val="595959"/>
                          </a:solidFill>
                          <a:latin typeface="Calibri"/>
                          <a:ea typeface="Times New Roman"/>
                        </a:rPr>
                        <a:t>17,6</a:t>
                      </a:r>
                      <a:endParaRPr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09" name="Table 5"/>
          <p:cNvGraphicFramePr/>
          <p:nvPr/>
        </p:nvGraphicFramePr>
        <p:xfrm>
          <a:off x="949320" y="3717360"/>
          <a:ext cx="3163680" cy="2303640"/>
        </p:xfrm>
        <a:graphic>
          <a:graphicData uri="http://schemas.openxmlformats.org/drawingml/2006/table">
            <a:tbl>
              <a:tblPr/>
              <a:tblGrid>
                <a:gridCol w="1080000"/>
                <a:gridCol w="1138320"/>
                <a:gridCol w="945360"/>
              </a:tblGrid>
              <a:tr h="309240">
                <a:tc>
                  <a:txBody>
                    <a:bodyPr lIns="0" rIns="0" tIns="0" bIns="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/>
                    </a:p>
                  </a:txBody>
                  <a:tcPr/>
                </a:tc>
                <a:tc>
                  <a:txBody>
                    <a:bodyPr lIns="0" rIns="0" tIns="0" bIns="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latin typeface="Calibri"/>
                        </a:rPr>
                        <a:t>Livello di gradimento</a:t>
                      </a:r>
                      <a:endParaRPr/>
                    </a:p>
                  </a:txBody>
                  <a:tcPr/>
                </a:tc>
              </a:tr>
              <a:tr h="432000"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i="1" lang="it-IT" sz="1400">
                          <a:solidFill>
                            <a:srgbClr val="000000"/>
                          </a:solidFill>
                          <a:latin typeface="Calibri"/>
                        </a:rPr>
                        <a:t>Incontro «in generale»</a:t>
                      </a:r>
                      <a:endParaRPr/>
                    </a:p>
                  </a:txBody>
                  <a:tcPr/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i="1" lang="it-IT" sz="1400">
                          <a:solidFill>
                            <a:srgbClr val="000000"/>
                          </a:solidFill>
                          <a:latin typeface="Calibri"/>
                        </a:rPr>
                        <a:t>Incontro «oggi»</a:t>
                      </a:r>
                      <a:endParaRPr/>
                    </a:p>
                  </a:txBody>
                  <a:tcPr/>
                </a:tc>
              </a:tr>
              <a:tr h="320040">
                <a:tc>
                  <a:txBody>
                    <a:bodyPr lIns="0" rIns="0" tIns="0" bIns="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it-IT">
                          <a:solidFill>
                            <a:srgbClr val="000000"/>
                          </a:solidFill>
                          <a:latin typeface="Calibri"/>
                        </a:rPr>
                        <a:t>Totale</a:t>
                      </a:r>
                      <a:endParaRPr/>
                    </a:p>
                  </a:txBody>
                  <a:tcPr/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it-IT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3,8</a:t>
                      </a:r>
                      <a:endParaRPr/>
                    </a:p>
                  </a:txBody>
                  <a:tcPr/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it-IT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3,9</a:t>
                      </a:r>
                      <a:endParaRPr/>
                    </a:p>
                  </a:txBody>
                  <a:tcPr/>
                </a:tc>
              </a:tr>
              <a:tr h="354600">
                <a:tc>
                  <a:txBody>
                    <a:bodyPr lIns="0" rIns="0" tIns="0" bIns="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latin typeface="Calibri"/>
                        </a:rPr>
                        <a:t>Residente</a:t>
                      </a:r>
                      <a:endParaRPr/>
                    </a:p>
                  </a:txBody>
                  <a:tcPr/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3,8</a:t>
                      </a:r>
                      <a:endParaRPr/>
                    </a:p>
                  </a:txBody>
                  <a:tcPr/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3,9</a:t>
                      </a:r>
                      <a:endParaRPr/>
                    </a:p>
                  </a:txBody>
                  <a:tcPr/>
                </a:tc>
              </a:tr>
              <a:tr h="299880">
                <a:tc>
                  <a:txBody>
                    <a:bodyPr lIns="0" rIns="0" tIns="0" bIns="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latin typeface="Calibri"/>
                        </a:rPr>
                        <a:t>Fedele</a:t>
                      </a:r>
                      <a:endParaRPr/>
                    </a:p>
                  </a:txBody>
                  <a:tcPr/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3,5</a:t>
                      </a:r>
                      <a:endParaRPr/>
                    </a:p>
                  </a:txBody>
                  <a:tcPr/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3,5</a:t>
                      </a:r>
                      <a:endParaRPr/>
                    </a:p>
                  </a:txBody>
                  <a:tcPr/>
                </a:tc>
              </a:tr>
              <a:tr h="287280">
                <a:tc>
                  <a:txBody>
                    <a:bodyPr lIns="0" rIns="0" tIns="0" bIns="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latin typeface="Calibri"/>
                        </a:rPr>
                        <a:t>Salesi</a:t>
                      </a:r>
                      <a:endParaRPr/>
                    </a:p>
                  </a:txBody>
                  <a:tcPr/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4,1</a:t>
                      </a:r>
                      <a:endParaRPr/>
                    </a:p>
                  </a:txBody>
                  <a:tcPr/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4,3</a:t>
                      </a:r>
                      <a:endParaRPr/>
                    </a:p>
                  </a:txBody>
                  <a:tcPr/>
                </a:tc>
              </a:tr>
              <a:tr h="300600">
                <a:tc>
                  <a:txBody>
                    <a:bodyPr lIns="0" rIns="0" tIns="0" bIns="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i="1" lang="it-IT" sz="1600">
                          <a:solidFill>
                            <a:srgbClr val="595959"/>
                          </a:solidFill>
                          <a:latin typeface="Calibri"/>
                        </a:rPr>
                        <a:t>Digitale</a:t>
                      </a:r>
                      <a:endParaRPr/>
                    </a:p>
                  </a:txBody>
                  <a:tcPr/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i="1" lang="it-IT" sz="1600">
                          <a:solidFill>
                            <a:srgbClr val="595959"/>
                          </a:solidFill>
                          <a:latin typeface="Calibri"/>
                          <a:ea typeface="Times New Roman"/>
                        </a:rPr>
                        <a:t>3,8</a:t>
                      </a:r>
                      <a:endParaRPr/>
                    </a:p>
                  </a:txBody>
                  <a:tcPr/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i="1" lang="it-IT" sz="1600">
                          <a:solidFill>
                            <a:srgbClr val="595959"/>
                          </a:solidFill>
                          <a:latin typeface="Calibri"/>
                          <a:ea typeface="Times New Roman"/>
                        </a:rPr>
                        <a:t>3,9</a:t>
                      </a:r>
                      <a:endParaRPr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10" name="Immagine 8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5550840" y="4489200"/>
            <a:ext cx="251640" cy="251640"/>
          </a:xfrm>
          <a:prstGeom prst="rect">
            <a:avLst/>
          </a:prstGeom>
          <a:ln>
            <a:noFill/>
          </a:ln>
        </p:spPr>
      </p:pic>
      <p:pic>
        <p:nvPicPr>
          <p:cNvPr id="411" name="Immagine 9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4236480" y="4489200"/>
            <a:ext cx="251640" cy="251640"/>
          </a:xfrm>
          <a:prstGeom prst="rect">
            <a:avLst/>
          </a:prstGeom>
          <a:ln>
            <a:noFill/>
          </a:ln>
        </p:spPr>
      </p:pic>
      <p:pic>
        <p:nvPicPr>
          <p:cNvPr id="412" name="Immagine 10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4488480" y="4489200"/>
            <a:ext cx="251640" cy="251640"/>
          </a:xfrm>
          <a:prstGeom prst="rect">
            <a:avLst/>
          </a:prstGeom>
          <a:ln>
            <a:noFill/>
          </a:ln>
        </p:spPr>
      </p:pic>
      <p:pic>
        <p:nvPicPr>
          <p:cNvPr id="413" name="Immagine 12" descr=""/>
          <p:cNvPicPr/>
          <p:nvPr/>
        </p:nvPicPr>
        <p:blipFill>
          <a:blip r:embed="rId4"/>
          <a:stretch>
            <a:fillRect/>
          </a:stretch>
        </p:blipFill>
        <p:spPr>
          <a:xfrm>
            <a:off x="5017680" y="4489200"/>
            <a:ext cx="251640" cy="251640"/>
          </a:xfrm>
          <a:prstGeom prst="rect">
            <a:avLst/>
          </a:prstGeom>
          <a:ln>
            <a:noFill/>
          </a:ln>
        </p:spPr>
      </p:pic>
      <p:pic>
        <p:nvPicPr>
          <p:cNvPr id="414" name="Immagine 13" descr=""/>
          <p:cNvPicPr/>
          <p:nvPr/>
        </p:nvPicPr>
        <p:blipFill>
          <a:blip r:embed="rId5"/>
          <a:stretch>
            <a:fillRect/>
          </a:stretch>
        </p:blipFill>
        <p:spPr>
          <a:xfrm>
            <a:off x="6089400" y="4489200"/>
            <a:ext cx="251640" cy="251640"/>
          </a:xfrm>
          <a:prstGeom prst="rect">
            <a:avLst/>
          </a:prstGeom>
          <a:ln>
            <a:noFill/>
          </a:ln>
        </p:spPr>
      </p:pic>
      <p:pic>
        <p:nvPicPr>
          <p:cNvPr id="415" name="Immagine 15" descr=""/>
          <p:cNvPicPr/>
          <p:nvPr/>
        </p:nvPicPr>
        <p:blipFill>
          <a:blip r:embed="rId6"/>
          <a:stretch>
            <a:fillRect/>
          </a:stretch>
        </p:blipFill>
        <p:spPr>
          <a:xfrm>
            <a:off x="6336360" y="4489200"/>
            <a:ext cx="251640" cy="251640"/>
          </a:xfrm>
          <a:prstGeom prst="rect">
            <a:avLst/>
          </a:prstGeom>
          <a:ln>
            <a:noFill/>
          </a:ln>
        </p:spPr>
      </p:pic>
      <p:pic>
        <p:nvPicPr>
          <p:cNvPr id="416" name="Immagine 16" descr=""/>
          <p:cNvPicPr/>
          <p:nvPr/>
        </p:nvPicPr>
        <p:blipFill>
          <a:blip r:embed="rId7"/>
          <a:stretch>
            <a:fillRect/>
          </a:stretch>
        </p:blipFill>
        <p:spPr>
          <a:xfrm>
            <a:off x="5550840" y="4815360"/>
            <a:ext cx="251640" cy="251640"/>
          </a:xfrm>
          <a:prstGeom prst="rect">
            <a:avLst/>
          </a:prstGeom>
          <a:ln>
            <a:noFill/>
          </a:ln>
        </p:spPr>
      </p:pic>
      <p:pic>
        <p:nvPicPr>
          <p:cNvPr id="417" name="Immagine 17" descr=""/>
          <p:cNvPicPr/>
          <p:nvPr/>
        </p:nvPicPr>
        <p:blipFill>
          <a:blip r:embed="rId8"/>
          <a:stretch>
            <a:fillRect/>
          </a:stretch>
        </p:blipFill>
        <p:spPr>
          <a:xfrm>
            <a:off x="4236480" y="4815360"/>
            <a:ext cx="251640" cy="251640"/>
          </a:xfrm>
          <a:prstGeom prst="rect">
            <a:avLst/>
          </a:prstGeom>
          <a:ln>
            <a:noFill/>
          </a:ln>
        </p:spPr>
      </p:pic>
      <p:pic>
        <p:nvPicPr>
          <p:cNvPr id="418" name="Immagine 18" descr=""/>
          <p:cNvPicPr/>
          <p:nvPr/>
        </p:nvPicPr>
        <p:blipFill>
          <a:blip r:embed="rId9"/>
          <a:stretch>
            <a:fillRect/>
          </a:stretch>
        </p:blipFill>
        <p:spPr>
          <a:xfrm>
            <a:off x="4488480" y="4815360"/>
            <a:ext cx="251640" cy="251640"/>
          </a:xfrm>
          <a:prstGeom prst="rect">
            <a:avLst/>
          </a:prstGeom>
          <a:ln>
            <a:noFill/>
          </a:ln>
        </p:spPr>
      </p:pic>
      <p:pic>
        <p:nvPicPr>
          <p:cNvPr id="419" name="Immagine 20" descr=""/>
          <p:cNvPicPr/>
          <p:nvPr/>
        </p:nvPicPr>
        <p:blipFill>
          <a:blip r:embed="rId10"/>
          <a:stretch>
            <a:fillRect/>
          </a:stretch>
        </p:blipFill>
        <p:spPr>
          <a:xfrm>
            <a:off x="6089400" y="4815360"/>
            <a:ext cx="251640" cy="251640"/>
          </a:xfrm>
          <a:prstGeom prst="rect">
            <a:avLst/>
          </a:prstGeom>
          <a:ln>
            <a:noFill/>
          </a:ln>
        </p:spPr>
      </p:pic>
      <p:pic>
        <p:nvPicPr>
          <p:cNvPr id="420" name="Immagine 21" descr=""/>
          <p:cNvPicPr/>
          <p:nvPr/>
        </p:nvPicPr>
        <p:blipFill>
          <a:blip r:embed="rId11"/>
          <a:stretch>
            <a:fillRect/>
          </a:stretch>
        </p:blipFill>
        <p:spPr>
          <a:xfrm>
            <a:off x="6336360" y="4815360"/>
            <a:ext cx="251640" cy="251640"/>
          </a:xfrm>
          <a:prstGeom prst="rect">
            <a:avLst/>
          </a:prstGeom>
          <a:ln>
            <a:noFill/>
          </a:ln>
        </p:spPr>
      </p:pic>
      <p:pic>
        <p:nvPicPr>
          <p:cNvPr id="421" name="Immagine 22" descr=""/>
          <p:cNvPicPr/>
          <p:nvPr/>
        </p:nvPicPr>
        <p:blipFill>
          <a:blip r:embed="rId12"/>
          <a:stretch>
            <a:fillRect/>
          </a:stretch>
        </p:blipFill>
        <p:spPr>
          <a:xfrm>
            <a:off x="5550840" y="5165280"/>
            <a:ext cx="251640" cy="251640"/>
          </a:xfrm>
          <a:prstGeom prst="rect">
            <a:avLst/>
          </a:prstGeom>
          <a:ln>
            <a:noFill/>
          </a:ln>
        </p:spPr>
      </p:pic>
      <p:pic>
        <p:nvPicPr>
          <p:cNvPr id="422" name="Immagine 23" descr=""/>
          <p:cNvPicPr/>
          <p:nvPr/>
        </p:nvPicPr>
        <p:blipFill>
          <a:blip r:embed="rId13"/>
          <a:stretch>
            <a:fillRect/>
          </a:stretch>
        </p:blipFill>
        <p:spPr>
          <a:xfrm>
            <a:off x="4236480" y="5165280"/>
            <a:ext cx="251640" cy="251640"/>
          </a:xfrm>
          <a:prstGeom prst="rect">
            <a:avLst/>
          </a:prstGeom>
          <a:ln>
            <a:noFill/>
          </a:ln>
        </p:spPr>
      </p:pic>
      <p:pic>
        <p:nvPicPr>
          <p:cNvPr id="423" name="Immagine 24" descr=""/>
          <p:cNvPicPr/>
          <p:nvPr/>
        </p:nvPicPr>
        <p:blipFill>
          <a:blip r:embed="rId14"/>
          <a:stretch>
            <a:fillRect/>
          </a:stretch>
        </p:blipFill>
        <p:spPr>
          <a:xfrm>
            <a:off x="4488480" y="5165280"/>
            <a:ext cx="251640" cy="251640"/>
          </a:xfrm>
          <a:prstGeom prst="rect">
            <a:avLst/>
          </a:prstGeom>
          <a:ln>
            <a:noFill/>
          </a:ln>
        </p:spPr>
      </p:pic>
      <p:pic>
        <p:nvPicPr>
          <p:cNvPr id="424" name="Immagine 25" descr=""/>
          <p:cNvPicPr/>
          <p:nvPr/>
        </p:nvPicPr>
        <p:blipFill>
          <a:blip r:embed="rId15"/>
          <a:stretch>
            <a:fillRect/>
          </a:stretch>
        </p:blipFill>
        <p:spPr>
          <a:xfrm>
            <a:off x="5017680" y="5165280"/>
            <a:ext cx="251640" cy="251640"/>
          </a:xfrm>
          <a:prstGeom prst="rect">
            <a:avLst/>
          </a:prstGeom>
          <a:ln>
            <a:noFill/>
          </a:ln>
        </p:spPr>
      </p:pic>
      <p:pic>
        <p:nvPicPr>
          <p:cNvPr id="425" name="Immagine 26" descr=""/>
          <p:cNvPicPr/>
          <p:nvPr/>
        </p:nvPicPr>
        <p:blipFill>
          <a:blip r:embed="rId16"/>
          <a:stretch>
            <a:fillRect/>
          </a:stretch>
        </p:blipFill>
        <p:spPr>
          <a:xfrm>
            <a:off x="6089400" y="5165280"/>
            <a:ext cx="251640" cy="251640"/>
          </a:xfrm>
          <a:prstGeom prst="rect">
            <a:avLst/>
          </a:prstGeom>
          <a:ln>
            <a:noFill/>
          </a:ln>
        </p:spPr>
      </p:pic>
      <p:pic>
        <p:nvPicPr>
          <p:cNvPr id="426" name="Immagine 27" descr=""/>
          <p:cNvPicPr/>
          <p:nvPr/>
        </p:nvPicPr>
        <p:blipFill>
          <a:blip r:embed="rId17"/>
          <a:stretch>
            <a:fillRect/>
          </a:stretch>
        </p:blipFill>
        <p:spPr>
          <a:xfrm>
            <a:off x="6336360" y="5165280"/>
            <a:ext cx="251640" cy="251640"/>
          </a:xfrm>
          <a:prstGeom prst="rect">
            <a:avLst/>
          </a:prstGeom>
          <a:ln>
            <a:noFill/>
          </a:ln>
        </p:spPr>
      </p:pic>
      <p:pic>
        <p:nvPicPr>
          <p:cNvPr id="427" name="Immagine 28" descr=""/>
          <p:cNvPicPr/>
          <p:nvPr/>
        </p:nvPicPr>
        <p:blipFill>
          <a:blip r:embed="rId18"/>
          <a:stretch>
            <a:fillRect/>
          </a:stretch>
        </p:blipFill>
        <p:spPr>
          <a:xfrm>
            <a:off x="5550840" y="5481360"/>
            <a:ext cx="251640" cy="251640"/>
          </a:xfrm>
          <a:prstGeom prst="rect">
            <a:avLst/>
          </a:prstGeom>
          <a:ln>
            <a:noFill/>
          </a:ln>
        </p:spPr>
      </p:pic>
      <p:pic>
        <p:nvPicPr>
          <p:cNvPr id="428" name="Immagine 29" descr=""/>
          <p:cNvPicPr/>
          <p:nvPr/>
        </p:nvPicPr>
        <p:blipFill>
          <a:blip r:embed="rId19"/>
          <a:stretch>
            <a:fillRect/>
          </a:stretch>
        </p:blipFill>
        <p:spPr>
          <a:xfrm>
            <a:off x="4236480" y="5481360"/>
            <a:ext cx="251640" cy="251640"/>
          </a:xfrm>
          <a:prstGeom prst="rect">
            <a:avLst/>
          </a:prstGeom>
          <a:ln>
            <a:noFill/>
          </a:ln>
        </p:spPr>
      </p:pic>
      <p:pic>
        <p:nvPicPr>
          <p:cNvPr id="429" name="Immagine 30" descr=""/>
          <p:cNvPicPr/>
          <p:nvPr/>
        </p:nvPicPr>
        <p:blipFill>
          <a:blip r:embed="rId20"/>
          <a:stretch>
            <a:fillRect/>
          </a:stretch>
        </p:blipFill>
        <p:spPr>
          <a:xfrm>
            <a:off x="4488480" y="5481360"/>
            <a:ext cx="251640" cy="251640"/>
          </a:xfrm>
          <a:prstGeom prst="rect">
            <a:avLst/>
          </a:prstGeom>
          <a:ln>
            <a:noFill/>
          </a:ln>
        </p:spPr>
      </p:pic>
      <p:pic>
        <p:nvPicPr>
          <p:cNvPr id="430" name="Immagine 31" descr=""/>
          <p:cNvPicPr/>
          <p:nvPr/>
        </p:nvPicPr>
        <p:blipFill>
          <a:blip r:embed="rId21"/>
          <a:stretch>
            <a:fillRect/>
          </a:stretch>
        </p:blipFill>
        <p:spPr>
          <a:xfrm>
            <a:off x="5017680" y="5481360"/>
            <a:ext cx="251640" cy="251640"/>
          </a:xfrm>
          <a:prstGeom prst="rect">
            <a:avLst/>
          </a:prstGeom>
          <a:ln>
            <a:noFill/>
          </a:ln>
        </p:spPr>
      </p:pic>
      <p:pic>
        <p:nvPicPr>
          <p:cNvPr id="431" name="Immagine 32" descr=""/>
          <p:cNvPicPr/>
          <p:nvPr/>
        </p:nvPicPr>
        <p:blipFill>
          <a:blip r:embed="rId22"/>
          <a:stretch>
            <a:fillRect/>
          </a:stretch>
        </p:blipFill>
        <p:spPr>
          <a:xfrm>
            <a:off x="6089400" y="5481360"/>
            <a:ext cx="251640" cy="251640"/>
          </a:xfrm>
          <a:prstGeom prst="rect">
            <a:avLst/>
          </a:prstGeom>
          <a:ln>
            <a:noFill/>
          </a:ln>
        </p:spPr>
      </p:pic>
      <p:pic>
        <p:nvPicPr>
          <p:cNvPr id="432" name="Immagine 33" descr=""/>
          <p:cNvPicPr/>
          <p:nvPr/>
        </p:nvPicPr>
        <p:blipFill>
          <a:blip r:embed="rId23"/>
          <a:stretch>
            <a:fillRect/>
          </a:stretch>
        </p:blipFill>
        <p:spPr>
          <a:xfrm>
            <a:off x="6336360" y="5481360"/>
            <a:ext cx="251640" cy="251640"/>
          </a:xfrm>
          <a:prstGeom prst="rect">
            <a:avLst/>
          </a:prstGeom>
          <a:ln>
            <a:noFill/>
          </a:ln>
        </p:spPr>
      </p:pic>
      <p:pic>
        <p:nvPicPr>
          <p:cNvPr id="433" name="Immagine 34" descr=""/>
          <p:cNvPicPr/>
          <p:nvPr/>
        </p:nvPicPr>
        <p:blipFill>
          <a:blip r:embed="rId24"/>
          <a:stretch>
            <a:fillRect/>
          </a:stretch>
        </p:blipFill>
        <p:spPr>
          <a:xfrm>
            <a:off x="5550840" y="5769360"/>
            <a:ext cx="251640" cy="251640"/>
          </a:xfrm>
          <a:prstGeom prst="rect">
            <a:avLst/>
          </a:prstGeom>
          <a:ln>
            <a:noFill/>
          </a:ln>
        </p:spPr>
      </p:pic>
      <p:pic>
        <p:nvPicPr>
          <p:cNvPr id="434" name="Immagine 35" descr=""/>
          <p:cNvPicPr/>
          <p:nvPr/>
        </p:nvPicPr>
        <p:blipFill>
          <a:blip r:embed="rId25"/>
          <a:stretch>
            <a:fillRect/>
          </a:stretch>
        </p:blipFill>
        <p:spPr>
          <a:xfrm>
            <a:off x="4236480" y="5769360"/>
            <a:ext cx="251640" cy="251640"/>
          </a:xfrm>
          <a:prstGeom prst="rect">
            <a:avLst/>
          </a:prstGeom>
          <a:ln>
            <a:noFill/>
          </a:ln>
        </p:spPr>
      </p:pic>
      <p:pic>
        <p:nvPicPr>
          <p:cNvPr id="435" name="Immagine 36" descr=""/>
          <p:cNvPicPr/>
          <p:nvPr/>
        </p:nvPicPr>
        <p:blipFill>
          <a:blip r:embed="rId26"/>
          <a:stretch>
            <a:fillRect/>
          </a:stretch>
        </p:blipFill>
        <p:spPr>
          <a:xfrm>
            <a:off x="4488480" y="5769360"/>
            <a:ext cx="251640" cy="251640"/>
          </a:xfrm>
          <a:prstGeom prst="rect">
            <a:avLst/>
          </a:prstGeom>
          <a:ln>
            <a:noFill/>
          </a:ln>
        </p:spPr>
      </p:pic>
      <p:pic>
        <p:nvPicPr>
          <p:cNvPr id="436" name="Immagine 37" descr=""/>
          <p:cNvPicPr/>
          <p:nvPr/>
        </p:nvPicPr>
        <p:blipFill>
          <a:blip r:embed="rId27"/>
          <a:stretch>
            <a:fillRect/>
          </a:stretch>
        </p:blipFill>
        <p:spPr>
          <a:xfrm>
            <a:off x="5017680" y="5769360"/>
            <a:ext cx="251640" cy="251640"/>
          </a:xfrm>
          <a:prstGeom prst="rect">
            <a:avLst/>
          </a:prstGeom>
          <a:ln>
            <a:noFill/>
          </a:ln>
        </p:spPr>
      </p:pic>
      <p:pic>
        <p:nvPicPr>
          <p:cNvPr id="437" name="Immagine 38" descr=""/>
          <p:cNvPicPr/>
          <p:nvPr/>
        </p:nvPicPr>
        <p:blipFill>
          <a:blip r:embed="rId28"/>
          <a:stretch>
            <a:fillRect/>
          </a:stretch>
        </p:blipFill>
        <p:spPr>
          <a:xfrm>
            <a:off x="6089400" y="5769360"/>
            <a:ext cx="251640" cy="251640"/>
          </a:xfrm>
          <a:prstGeom prst="rect">
            <a:avLst/>
          </a:prstGeom>
          <a:ln>
            <a:noFill/>
          </a:ln>
        </p:spPr>
      </p:pic>
      <p:pic>
        <p:nvPicPr>
          <p:cNvPr id="438" name="Immagine 39" descr=""/>
          <p:cNvPicPr/>
          <p:nvPr/>
        </p:nvPicPr>
        <p:blipFill>
          <a:blip r:embed="rId29"/>
          <a:stretch>
            <a:fillRect/>
          </a:stretch>
        </p:blipFill>
        <p:spPr>
          <a:xfrm>
            <a:off x="6336360" y="5769360"/>
            <a:ext cx="251640" cy="251640"/>
          </a:xfrm>
          <a:prstGeom prst="rect">
            <a:avLst/>
          </a:prstGeom>
          <a:ln>
            <a:noFill/>
          </a:ln>
        </p:spPr>
      </p:pic>
      <p:pic>
        <p:nvPicPr>
          <p:cNvPr id="439" name="Immagine 40" descr=""/>
          <p:cNvPicPr/>
          <p:nvPr/>
        </p:nvPicPr>
        <p:blipFill>
          <a:blip r:embed="rId30"/>
          <a:stretch>
            <a:fillRect/>
          </a:stretch>
        </p:blipFill>
        <p:spPr>
          <a:xfrm>
            <a:off x="5017680" y="4833360"/>
            <a:ext cx="251640" cy="251640"/>
          </a:xfrm>
          <a:prstGeom prst="rect">
            <a:avLst/>
          </a:prstGeom>
          <a:ln>
            <a:noFill/>
          </a:ln>
        </p:spPr>
      </p:pic>
      <p:sp>
        <p:nvSpPr>
          <p:cNvPr id="440" name="CustomShape 6"/>
          <p:cNvSpPr/>
          <p:nvPr/>
        </p:nvSpPr>
        <p:spPr>
          <a:xfrm>
            <a:off x="5235840" y="2393280"/>
            <a:ext cx="3513600" cy="19479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r">
              <a:lnSpc>
                <a:spcPct val="100000"/>
              </a:lnSpc>
            </a:pPr>
            <a:r>
              <a:rPr lang="it-IT" sz="1400">
                <a:solidFill>
                  <a:srgbClr val="595959"/>
                </a:solidFill>
                <a:latin typeface="Tahoma"/>
                <a:ea typeface="ＭＳ Ｐゴシック"/>
              </a:rPr>
              <a:t>È sostanzialmente positiva la valutazione sulla cortesia del personale</a:t>
            </a:r>
            <a:endParaRPr/>
          </a:p>
          <a:p>
            <a:pPr algn="r">
              <a:lnSpc>
                <a:spcPct val="100000"/>
              </a:lnSpc>
            </a:pPr>
            <a:r>
              <a:rPr lang="it-IT" sz="1400">
                <a:solidFill>
                  <a:srgbClr val="595959"/>
                </a:solidFill>
                <a:latin typeface="Tahoma"/>
                <a:ea typeface="ＭＳ Ｐゴシック"/>
              </a:rPr>
              <a:t>La valutazione è lievemente superiore relativamente agli intervistati che hanno avuto un incontro «recente» con gli ausiliari</a:t>
            </a:r>
            <a:endParaRPr/>
          </a:p>
          <a:p>
            <a:pPr algn="r">
              <a:lnSpc>
                <a:spcPct val="100000"/>
              </a:lnSpc>
            </a:pPr>
            <a:r>
              <a:rPr lang="it-IT" sz="1400">
                <a:solidFill>
                  <a:srgbClr val="595959"/>
                </a:solidFill>
                <a:latin typeface="Tahoma"/>
                <a:ea typeface="ＭＳ Ｐゴシック"/>
              </a:rPr>
              <a:t>Particolarmente elevato il gradimento espresso dal profilo Salesi</a:t>
            </a:r>
            <a:endParaRPr/>
          </a:p>
        </p:txBody>
      </p:sp>
      <p:sp>
        <p:nvSpPr>
          <p:cNvPr id="441" name="CustomShape 7"/>
          <p:cNvSpPr/>
          <p:nvPr/>
        </p:nvSpPr>
        <p:spPr>
          <a:xfrm>
            <a:off x="862920" y="2198520"/>
            <a:ext cx="4010400" cy="13690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it-IT" sz="1400">
                <a:solidFill>
                  <a:srgbClr val="595959"/>
                </a:solidFill>
                <a:latin typeface="Tahoma"/>
                <a:ea typeface="ＭＳ Ｐゴシック"/>
              </a:rPr>
              <a:t>Riscontrato un alto tasso di presidio del territorio, da parte del personale M&amp;P (ausiliari del traffico): quasi l’80% del campione ha «incontrato il personale» almeno una volta, oltre il 15% l’ha incontrato lo stesso giorno dell’intervista </a:t>
            </a:r>
            <a:endParaRPr/>
          </a:p>
        </p:txBody>
      </p:sp>
    </p:spTree>
  </p:cSld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TextShape 1"/>
          <p:cNvSpPr txBox="1"/>
          <p:nvPr/>
        </p:nvSpPr>
        <p:spPr>
          <a:xfrm>
            <a:off x="0" y="6613560"/>
            <a:ext cx="533160" cy="24408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fld id="{2B46E6E0-C4A6-4D8A-B117-8A0B0108093B}" type="slidenum">
              <a:rPr lang="it-IT" sz="1000">
                <a:solidFill>
                  <a:srgbClr val="990000"/>
                </a:solidFill>
                <a:latin typeface="Arial"/>
                <a:ea typeface="ＭＳ Ｐゴシック"/>
              </a:rPr>
              <a:t>&lt;numero&gt;</a:t>
            </a:fld>
            <a:endParaRPr/>
          </a:p>
        </p:txBody>
      </p:sp>
      <p:sp>
        <p:nvSpPr>
          <p:cNvPr id="443" name="TextShape 2"/>
          <p:cNvSpPr txBox="1"/>
          <p:nvPr/>
        </p:nvSpPr>
        <p:spPr>
          <a:xfrm>
            <a:off x="457200" y="274680"/>
            <a:ext cx="8229240" cy="6328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it-IT" sz="3200">
                <a:solidFill>
                  <a:srgbClr val="333399"/>
                </a:solidFill>
                <a:latin typeface="Tahoma"/>
                <a:ea typeface="ＭＳ Ｐゴシック"/>
              </a:rPr>
              <a:t>LA SODDISFAZIONE</a:t>
            </a:r>
            <a:r>
              <a:rPr lang="it-IT" sz="3200">
                <a:solidFill>
                  <a:srgbClr val="333399"/>
                </a:solidFill>
                <a:latin typeface="Tahoma"/>
                <a:ea typeface="ＭＳ Ｐゴシック"/>
              </a:rPr>
              <a:t>	</a:t>
            </a:r>
            <a:r>
              <a:rPr lang="it-IT" sz="3200">
                <a:solidFill>
                  <a:srgbClr val="333399"/>
                </a:solidFill>
                <a:latin typeface="Tahoma"/>
                <a:ea typeface="ＭＳ Ｐゴシック"/>
              </a:rPr>
              <a:t>	</a:t>
            </a:r>
            <a:r>
              <a:rPr lang="it-IT" sz="3200">
                <a:solidFill>
                  <a:srgbClr val="333399"/>
                </a:solidFill>
                <a:latin typeface="Tahoma"/>
                <a:ea typeface="ＭＳ Ｐゴシック"/>
              </a:rPr>
              <a:t>	</a:t>
            </a:r>
            <a:r>
              <a:rPr lang="it-IT" sz="2000">
                <a:solidFill>
                  <a:srgbClr val="333399"/>
                </a:solidFill>
                <a:latin typeface="Tahoma"/>
                <a:ea typeface="ＭＳ Ｐゴシック"/>
              </a:rPr>
              <a:t>4/5</a:t>
            </a:r>
            <a:endParaRPr/>
          </a:p>
        </p:txBody>
      </p:sp>
      <p:sp>
        <p:nvSpPr>
          <p:cNvPr id="444" name="CustomShape 3"/>
          <p:cNvSpPr/>
          <p:nvPr/>
        </p:nvSpPr>
        <p:spPr>
          <a:xfrm>
            <a:off x="755640" y="983160"/>
            <a:ext cx="2117160" cy="63756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5000" bIns="45000"/>
          <a:p>
            <a:pPr>
              <a:lnSpc>
                <a:spcPct val="150000"/>
              </a:lnSpc>
            </a:pPr>
            <a:r>
              <a:rPr b="1" i="1" lang="it-IT" sz="1200">
                <a:solidFill>
                  <a:srgbClr val="333399"/>
                </a:solidFill>
                <a:latin typeface="Tahoma"/>
                <a:ea typeface="ＭＳ Ｐゴシック"/>
              </a:rPr>
              <a:t>IL SERVIZIO COMPLESSIVO DI M&amp;P</a:t>
            </a:r>
            <a:endParaRPr/>
          </a:p>
        </p:txBody>
      </p:sp>
      <p:graphicFrame>
        <p:nvGraphicFramePr>
          <p:cNvPr id="445" name="Table 4"/>
          <p:cNvGraphicFramePr/>
          <p:nvPr/>
        </p:nvGraphicFramePr>
        <p:xfrm>
          <a:off x="3938400" y="1089000"/>
          <a:ext cx="4998960" cy="1080360"/>
        </p:xfrm>
        <a:graphic>
          <a:graphicData uri="http://schemas.openxmlformats.org/drawingml/2006/table">
            <a:tbl>
              <a:tblPr/>
              <a:tblGrid>
                <a:gridCol w="1257120"/>
                <a:gridCol w="712080"/>
                <a:gridCol w="748440"/>
                <a:gridCol w="712080"/>
                <a:gridCol w="712080"/>
                <a:gridCol w="144000"/>
                <a:gridCol w="713160"/>
              </a:tblGrid>
              <a:tr h="366120">
                <a:tc>
                  <a:tcPr/>
                </a:tc>
                <a:tc>
                  <a:txBody>
                    <a:bodyPr lIns="44280" rIns="4428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it-IT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Totale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it-IT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Residente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it-IT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Fedele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it-IT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Salesi</a:t>
                      </a:r>
                      <a:endParaRPr/>
                    </a:p>
                  </a:txBody>
                  <a:tcPr/>
                </a:tc>
                <a:tc>
                  <a:tcPr/>
                </a:tc>
                <a:tc>
                  <a:txBody>
                    <a:bodyPr lIns="44280" rIns="4428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i="1" lang="it-IT" sz="1200">
                          <a:solidFill>
                            <a:srgbClr val="595959"/>
                          </a:solidFill>
                          <a:latin typeface="Calibri"/>
                          <a:ea typeface="Times New Roman"/>
                        </a:rPr>
                        <a:t>Digitale</a:t>
                      </a:r>
                      <a:endParaRPr/>
                    </a:p>
                  </a:txBody>
                  <a:tcPr/>
                </a:tc>
              </a:tr>
              <a:tr h="305280">
                <a:tc>
                  <a:txBody>
                    <a:bodyPr lIns="44280" rIns="44280" tIns="0" bIns="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1" i="1" lang="it-IT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Nr.risposte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i="1" lang="it-IT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1048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i="1" lang="it-IT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413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i="1" lang="it-IT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160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i="1" lang="it-IT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117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i="1" lang="it-IT" sz="1600">
                          <a:solidFill>
                            <a:srgbClr val="595959"/>
                          </a:solidFill>
                          <a:latin typeface="Calibri"/>
                          <a:ea typeface="Times New Roman"/>
                        </a:rPr>
                        <a:t>549</a:t>
                      </a:r>
                      <a:endParaRPr/>
                    </a:p>
                  </a:txBody>
                  <a:tcPr/>
                </a:tc>
              </a:tr>
              <a:tr h="426600">
                <a:tc>
                  <a:txBody>
                    <a:bodyPr lIns="44280" rIns="44280" tIns="0" bIns="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it-IT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Livello di apprezzamento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it-IT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3,7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it-IT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4,0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it-IT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3,4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it-IT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3,6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i="1" lang="it-IT" sz="1600">
                          <a:solidFill>
                            <a:srgbClr val="595959"/>
                          </a:solidFill>
                          <a:latin typeface="Calibri"/>
                          <a:ea typeface="Times New Roman"/>
                        </a:rPr>
                        <a:t>3,8</a:t>
                      </a:r>
                      <a:endParaRPr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46" name="CustomShape 5"/>
          <p:cNvSpPr/>
          <p:nvPr/>
        </p:nvSpPr>
        <p:spPr>
          <a:xfrm>
            <a:off x="5940000" y="2691360"/>
            <a:ext cx="2592000" cy="2113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it-IT" sz="1600">
                <a:solidFill>
                  <a:srgbClr val="595959"/>
                </a:solidFill>
                <a:latin typeface="Tahoma"/>
                <a:ea typeface="ＭＳ Ｐゴシック"/>
              </a:rPr>
              <a:t>Anche il servizio complessivo di M&amp;P registra un buon livello di gradimento (media: 3,7 per il totale del campione)</a:t>
            </a:r>
            <a:endParaRPr/>
          </a:p>
          <a:p>
            <a:pPr>
              <a:lnSpc>
                <a:spcPct val="100000"/>
              </a:lnSpc>
            </a:pPr>
            <a:r>
              <a:rPr lang="it-IT" sz="1600">
                <a:solidFill>
                  <a:srgbClr val="595959"/>
                </a:solidFill>
                <a:latin typeface="Tahoma"/>
                <a:ea typeface="ＭＳ Ｐゴシック"/>
              </a:rPr>
              <a:t>Il massimo livello di soddisfazione si riscontra per il profilo Residente (4)</a:t>
            </a:r>
            <a:endParaRPr/>
          </a:p>
        </p:txBody>
      </p:sp>
      <p:graphicFrame>
        <p:nvGraphicFramePr>
          <p:cNvPr id="447" name="Grafico 6"/>
          <p:cNvGraphicFramePr/>
          <p:nvPr/>
        </p:nvGraphicFramePr>
        <p:xfrm>
          <a:off x="826920" y="2781000"/>
          <a:ext cx="4709520" cy="3114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CustomShape 1"/>
          <p:cNvSpPr/>
          <p:nvPr/>
        </p:nvSpPr>
        <p:spPr>
          <a:xfrm>
            <a:off x="1331640" y="2925000"/>
            <a:ext cx="2448000" cy="2843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r">
              <a:lnSpc>
                <a:spcPct val="100000"/>
              </a:lnSpc>
            </a:pPr>
            <a:r>
              <a:rPr lang="it-IT" sz="1600">
                <a:solidFill>
                  <a:srgbClr val="595959"/>
                </a:solidFill>
                <a:latin typeface="Tahoma"/>
                <a:ea typeface="ＭＳ Ｐゴシック"/>
              </a:rPr>
              <a:t>La soddisfazione in merito al rilascio dei permessi mette d’accordo tutti gli utenti. Buona anche la cortesia del personale e il servizio complessivo di M&amp;P. </a:t>
            </a:r>
            <a:endParaRPr/>
          </a:p>
          <a:p>
            <a:pPr algn="r">
              <a:lnSpc>
                <a:spcPct val="100000"/>
              </a:lnSpc>
            </a:pPr>
            <a:r>
              <a:rPr lang="it-IT" sz="1600">
                <a:solidFill>
                  <a:srgbClr val="595959"/>
                </a:solidFill>
                <a:latin typeface="Tahoma"/>
                <a:ea typeface="ＭＳ Ｐゴシック"/>
              </a:rPr>
              <a:t>Elemento di maggior criticità è, invece, l’aspetto dell’accessibilità ai parcheggi</a:t>
            </a:r>
            <a:endParaRPr/>
          </a:p>
        </p:txBody>
      </p:sp>
      <p:sp>
        <p:nvSpPr>
          <p:cNvPr id="449" name="CustomShape 2"/>
          <p:cNvSpPr/>
          <p:nvPr/>
        </p:nvSpPr>
        <p:spPr>
          <a:xfrm>
            <a:off x="839520" y="2040120"/>
            <a:ext cx="7818480" cy="5770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it-IT" sz="1600">
                <a:solidFill>
                  <a:srgbClr val="595959"/>
                </a:solidFill>
                <a:latin typeface="Tahoma"/>
                <a:ea typeface="ＭＳ Ｐゴシック"/>
              </a:rPr>
              <a:t>I dati registrati sulla soddisfazione dimostrano che gli utenti sono altamente soddisfatti dei servizi di Mobilità e Parcheggi </a:t>
            </a:r>
            <a:r>
              <a:rPr i="1" lang="it-IT" sz="1600">
                <a:solidFill>
                  <a:srgbClr val="595959"/>
                </a:solidFill>
                <a:latin typeface="Tahoma"/>
                <a:ea typeface="ＭＳ Ｐゴシック"/>
              </a:rPr>
              <a:t>(livelli misurati su una scala da 1 a 5)</a:t>
            </a:r>
            <a:endParaRPr/>
          </a:p>
        </p:txBody>
      </p:sp>
      <p:sp>
        <p:nvSpPr>
          <p:cNvPr id="450" name="CustomShape 3"/>
          <p:cNvSpPr/>
          <p:nvPr/>
        </p:nvSpPr>
        <p:spPr>
          <a:xfrm>
            <a:off x="533520" y="274680"/>
            <a:ext cx="8430840" cy="6328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it-IT" sz="3200">
                <a:solidFill>
                  <a:srgbClr val="333399"/>
                </a:solidFill>
                <a:latin typeface="Tahoma"/>
                <a:ea typeface="ＭＳ Ｐゴシック"/>
              </a:rPr>
              <a:t>LA SODDISFAZIONE</a:t>
            </a:r>
            <a:r>
              <a:rPr lang="it-IT" sz="3200">
                <a:solidFill>
                  <a:srgbClr val="333399"/>
                </a:solidFill>
                <a:latin typeface="Tahoma"/>
                <a:ea typeface="ＭＳ Ｐゴシック"/>
              </a:rPr>
              <a:t>	</a:t>
            </a:r>
            <a:r>
              <a:rPr lang="it-IT" sz="3200">
                <a:solidFill>
                  <a:srgbClr val="333399"/>
                </a:solidFill>
                <a:latin typeface="Tahoma"/>
                <a:ea typeface="ＭＳ Ｐゴシック"/>
              </a:rPr>
              <a:t>	</a:t>
            </a:r>
            <a:r>
              <a:rPr lang="it-IT" sz="3200">
                <a:solidFill>
                  <a:srgbClr val="333399"/>
                </a:solidFill>
                <a:latin typeface="Tahoma"/>
                <a:ea typeface="ＭＳ Ｐゴシック"/>
              </a:rPr>
              <a:t>	</a:t>
            </a:r>
            <a:r>
              <a:rPr lang="it-IT" sz="2000">
                <a:solidFill>
                  <a:srgbClr val="333399"/>
                </a:solidFill>
                <a:latin typeface="Tahoma"/>
                <a:ea typeface="ＭＳ Ｐゴシック"/>
              </a:rPr>
              <a:t>5/5</a:t>
            </a:r>
            <a:endParaRPr/>
          </a:p>
        </p:txBody>
      </p:sp>
      <p:graphicFrame>
        <p:nvGraphicFramePr>
          <p:cNvPr id="451" name="Grafico 9"/>
          <p:cNvGraphicFramePr/>
          <p:nvPr/>
        </p:nvGraphicFramePr>
        <p:xfrm>
          <a:off x="4083840" y="2925000"/>
          <a:ext cx="4540320" cy="2922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452" name="CustomShape 4"/>
          <p:cNvSpPr/>
          <p:nvPr/>
        </p:nvSpPr>
        <p:spPr>
          <a:xfrm>
            <a:off x="810000" y="1124640"/>
            <a:ext cx="2969640" cy="63756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5000" bIns="45000"/>
          <a:p>
            <a:pPr>
              <a:lnSpc>
                <a:spcPct val="150000"/>
              </a:lnSpc>
            </a:pPr>
            <a:r>
              <a:rPr b="1" i="1" lang="it-IT" sz="1200">
                <a:solidFill>
                  <a:srgbClr val="333399"/>
                </a:solidFill>
                <a:latin typeface="Tahoma"/>
                <a:ea typeface="ＭＳ Ｐゴシック"/>
              </a:rPr>
              <a:t>INDICATORE SINTETICO DI SODDISFAZIONE SUI SERVIZI M&amp;P</a:t>
            </a:r>
            <a:endParaRPr/>
          </a:p>
        </p:txBody>
      </p:sp>
    </p:spTree>
  </p:cSld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CustomShape 1"/>
          <p:cNvSpPr/>
          <p:nvPr/>
        </p:nvSpPr>
        <p:spPr>
          <a:xfrm>
            <a:off x="533520" y="251280"/>
            <a:ext cx="6702480" cy="5778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it-IT" sz="3200">
                <a:solidFill>
                  <a:srgbClr val="333399"/>
                </a:solidFill>
                <a:latin typeface="Tahoma"/>
                <a:ea typeface="ＭＳ Ｐゴシック"/>
              </a:rPr>
              <a:t>SINTESI SULLA SODDISFAZIONE</a:t>
            </a:r>
            <a:r>
              <a:rPr lang="it-IT" sz="3200">
                <a:solidFill>
                  <a:srgbClr val="333399"/>
                </a:solidFill>
                <a:latin typeface="Tahoma"/>
                <a:ea typeface="ＭＳ Ｐゴシック"/>
              </a:rPr>
              <a:t>	</a:t>
            </a:r>
            <a:endParaRPr/>
          </a:p>
        </p:txBody>
      </p:sp>
      <p:graphicFrame>
        <p:nvGraphicFramePr>
          <p:cNvPr id="454" name="Grafico 13"/>
          <p:cNvGraphicFramePr/>
          <p:nvPr/>
        </p:nvGraphicFramePr>
        <p:xfrm>
          <a:off x="826920" y="1197000"/>
          <a:ext cx="3930840" cy="2310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455" name="Grafico 15"/>
          <p:cNvGraphicFramePr/>
          <p:nvPr/>
        </p:nvGraphicFramePr>
        <p:xfrm>
          <a:off x="5004000" y="1197000"/>
          <a:ext cx="3912120" cy="2310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56" name="Grafico 17"/>
          <p:cNvGraphicFramePr/>
          <p:nvPr/>
        </p:nvGraphicFramePr>
        <p:xfrm>
          <a:off x="821880" y="3645000"/>
          <a:ext cx="3936240" cy="2310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57" name="Grafico 19"/>
          <p:cNvGraphicFramePr/>
          <p:nvPr/>
        </p:nvGraphicFramePr>
        <p:xfrm>
          <a:off x="5004000" y="3645000"/>
          <a:ext cx="3912120" cy="2310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58" name="CustomShape 2"/>
          <p:cNvSpPr/>
          <p:nvPr/>
        </p:nvSpPr>
        <p:spPr>
          <a:xfrm>
            <a:off x="2576880" y="2591280"/>
            <a:ext cx="4608000" cy="1946520"/>
          </a:xfrm>
          <a:prstGeom prst="rect">
            <a:avLst/>
          </a:prstGeom>
          <a:solidFill>
            <a:srgbClr val="f2f2f2"/>
          </a:solidFill>
          <a:ln w="38160">
            <a:solidFill>
              <a:srgbClr val="a50021"/>
            </a:solidFill>
            <a:round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it-IT" sz="1600">
                <a:solidFill>
                  <a:srgbClr val="a50021"/>
                </a:solidFill>
                <a:latin typeface="Tahoma"/>
                <a:ea typeface="ＭＳ Ｐゴシック"/>
              </a:rPr>
              <a:t>Se il </a:t>
            </a:r>
            <a:r>
              <a:rPr lang="it-IT" sz="1600">
                <a:solidFill>
                  <a:srgbClr val="333399"/>
                </a:solidFill>
                <a:latin typeface="Tahoma"/>
                <a:ea typeface="ＭＳ Ｐゴシック"/>
              </a:rPr>
              <a:t>Residente</a:t>
            </a:r>
            <a:r>
              <a:rPr lang="it-IT" sz="1600">
                <a:solidFill>
                  <a:srgbClr val="a50021"/>
                </a:solidFill>
                <a:latin typeface="Tahoma"/>
                <a:ea typeface="ＭＳ Ｐゴシック"/>
              </a:rPr>
              <a:t>, rispetto alla media del campione </a:t>
            </a:r>
            <a:r>
              <a:rPr i="1" lang="it-IT" sz="1600">
                <a:solidFill>
                  <a:srgbClr val="a50021"/>
                </a:solidFill>
                <a:latin typeface="Tahoma"/>
                <a:ea typeface="ＭＳ Ｐゴシック"/>
              </a:rPr>
              <a:t>(istogramma blu) </a:t>
            </a:r>
            <a:r>
              <a:rPr lang="it-IT" sz="1600">
                <a:solidFill>
                  <a:srgbClr val="a50021"/>
                </a:solidFill>
                <a:latin typeface="Tahoma"/>
                <a:ea typeface="ＭＳ Ｐゴシック"/>
              </a:rPr>
              <a:t>mostra su ogni aspetto livelli di gradimento più elevati, è il </a:t>
            </a:r>
            <a:r>
              <a:rPr lang="it-IT" sz="1600">
                <a:solidFill>
                  <a:srgbClr val="333399"/>
                </a:solidFill>
                <a:latin typeface="Tahoma"/>
                <a:ea typeface="ＭＳ Ｐゴシック"/>
              </a:rPr>
              <a:t>Fedele</a:t>
            </a:r>
            <a:r>
              <a:rPr lang="it-IT" sz="1600">
                <a:solidFill>
                  <a:srgbClr val="a50021"/>
                </a:solidFill>
                <a:latin typeface="Tahoma"/>
                <a:ea typeface="ＭＳ Ｐゴシック"/>
              </a:rPr>
              <a:t> che mostra l’atteggiamento più diffusamente «critico»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timing>
    <p:tnLst>
      <p:par>
        <p:cTn id="46" dur="indefinite" restart="never" nodeType="tmRoot">
          <p:childTnLst>
            <p:seq>
              <p:cTn id="47" dur="indefinite" nodeType="mainSeq">
                <p:childTnLst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52" dur="5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TextShape 1"/>
          <p:cNvSpPr txBox="1"/>
          <p:nvPr/>
        </p:nvSpPr>
        <p:spPr>
          <a:xfrm>
            <a:off x="0" y="6613560"/>
            <a:ext cx="533160" cy="24408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fld id="{4C279662-77D2-4EB1-B415-FFFF12E0AFF5}" type="slidenum">
              <a:rPr lang="it-IT" sz="1000">
                <a:solidFill>
                  <a:srgbClr val="990000"/>
                </a:solidFill>
                <a:latin typeface="Arial"/>
                <a:ea typeface="ＭＳ Ｐゴシック"/>
              </a:rPr>
              <a:t>&lt;numero&gt;</a:t>
            </a:fld>
            <a:endParaRPr/>
          </a:p>
        </p:txBody>
      </p:sp>
      <p:sp>
        <p:nvSpPr>
          <p:cNvPr id="460" name="TextShape 2"/>
          <p:cNvSpPr txBox="1"/>
          <p:nvPr/>
        </p:nvSpPr>
        <p:spPr>
          <a:xfrm>
            <a:off x="457200" y="274680"/>
            <a:ext cx="8229240" cy="6328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it-IT" sz="3200">
                <a:solidFill>
                  <a:srgbClr val="333399"/>
                </a:solidFill>
                <a:latin typeface="Tahoma"/>
                <a:ea typeface="ＭＳ Ｐゴシック"/>
              </a:rPr>
              <a:t>SUGGERIMENTI</a:t>
            </a:r>
            <a:r>
              <a:rPr lang="it-IT" sz="3200">
                <a:solidFill>
                  <a:srgbClr val="333399"/>
                </a:solidFill>
                <a:latin typeface="Tahoma"/>
                <a:ea typeface="ＭＳ Ｐゴシック"/>
              </a:rPr>
              <a:t>	</a:t>
            </a:r>
            <a:r>
              <a:rPr lang="it-IT" sz="3200">
                <a:solidFill>
                  <a:srgbClr val="333399"/>
                </a:solidFill>
                <a:latin typeface="Tahoma"/>
                <a:ea typeface="ＭＳ Ｐゴシック"/>
              </a:rPr>
              <a:t>	</a:t>
            </a:r>
            <a:r>
              <a:rPr lang="it-IT" sz="3200">
                <a:solidFill>
                  <a:srgbClr val="333399"/>
                </a:solidFill>
                <a:latin typeface="Tahoma"/>
                <a:ea typeface="ＭＳ Ｐゴシック"/>
              </a:rPr>
              <a:t>	</a:t>
            </a:r>
            <a:r>
              <a:rPr lang="it-IT" sz="2000">
                <a:solidFill>
                  <a:srgbClr val="333399"/>
                </a:solidFill>
                <a:latin typeface="Tahoma"/>
                <a:ea typeface="ＭＳ Ｐゴシック"/>
              </a:rPr>
              <a:t>1/2</a:t>
            </a:r>
            <a:endParaRPr/>
          </a:p>
        </p:txBody>
      </p:sp>
      <p:sp>
        <p:nvSpPr>
          <p:cNvPr id="461" name="CustomShape 3"/>
          <p:cNvSpPr/>
          <p:nvPr/>
        </p:nvSpPr>
        <p:spPr>
          <a:xfrm>
            <a:off x="826920" y="1197000"/>
            <a:ext cx="3095640" cy="36396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5000" bIns="45000"/>
          <a:p>
            <a:pPr algn="ctr">
              <a:lnSpc>
                <a:spcPct val="150000"/>
              </a:lnSpc>
            </a:pPr>
            <a:r>
              <a:rPr b="1" i="1" lang="it-IT" sz="1200">
                <a:solidFill>
                  <a:srgbClr val="333399"/>
                </a:solidFill>
                <a:latin typeface="Tahoma"/>
                <a:ea typeface="ＭＳ Ｐゴシック"/>
              </a:rPr>
              <a:t>NUOVO PARCHEGGIO MULTIPIANO</a:t>
            </a:r>
            <a:endParaRPr/>
          </a:p>
        </p:txBody>
      </p:sp>
      <p:sp>
        <p:nvSpPr>
          <p:cNvPr id="462" name="CustomShape 4"/>
          <p:cNvSpPr/>
          <p:nvPr/>
        </p:nvSpPr>
        <p:spPr>
          <a:xfrm>
            <a:off x="5796000" y="1409760"/>
            <a:ext cx="2592000" cy="4532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it-IT" sz="1600">
                <a:solidFill>
                  <a:srgbClr val="595959"/>
                </a:solidFill>
                <a:latin typeface="Tahoma"/>
                <a:ea typeface="ＭＳ Ｐゴシック"/>
              </a:rPr>
              <a:t>Dalle risposte della totalità degli utenti non sembra si senta la necessità di un nuovo parcheggio multipiano: tutti i valori, nella scala da 1 a 5, si posizionano su livelli inferiori al valore intermedio (3)</a:t>
            </a:r>
            <a:endParaRPr/>
          </a:p>
          <a:p>
            <a:pPr>
              <a:lnSpc>
                <a:spcPct val="100000"/>
              </a:lnSpc>
            </a:pPr>
            <a:r>
              <a:rPr lang="it-IT" sz="1600">
                <a:solidFill>
                  <a:srgbClr val="595959"/>
                </a:solidFill>
                <a:latin typeface="Tahoma"/>
                <a:ea typeface="ＭＳ Ｐゴシック"/>
              </a:rPr>
              <a:t>…</a:t>
            </a:r>
            <a:r>
              <a:rPr lang="it-IT" sz="1600">
                <a:solidFill>
                  <a:srgbClr val="595959"/>
                </a:solidFill>
                <a:latin typeface="Tahoma"/>
                <a:ea typeface="ＭＳ Ｐゴシック"/>
              </a:rPr>
              <a:t>nonostante quanto osservato in precedenza…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it-IT" sz="1600">
                <a:solidFill>
                  <a:srgbClr val="595959"/>
                </a:solidFill>
                <a:latin typeface="Tahoma"/>
                <a:ea typeface="ＭＳ Ｐゴシック"/>
              </a:rPr>
              <a:t>…</a:t>
            </a:r>
            <a:r>
              <a:rPr lang="it-IT" sz="1600">
                <a:solidFill>
                  <a:srgbClr val="595959"/>
                </a:solidFill>
                <a:latin typeface="Tahoma"/>
                <a:ea typeface="ＭＳ Ｐゴシック"/>
              </a:rPr>
              <a:t>e nonostante quanto emerge dalla rassegna dei suggerimenti espressi dagli intervistati</a:t>
            </a:r>
            <a:endParaRPr/>
          </a:p>
        </p:txBody>
      </p:sp>
      <p:pic>
        <p:nvPicPr>
          <p:cNvPr id="463" name="Immagine 5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980640" y="2837160"/>
            <a:ext cx="4671000" cy="3056040"/>
          </a:xfrm>
          <a:prstGeom prst="rect">
            <a:avLst/>
          </a:prstGeom>
          <a:ln>
            <a:noFill/>
          </a:ln>
        </p:spPr>
      </p:pic>
      <p:sp>
        <p:nvSpPr>
          <p:cNvPr id="464" name="CustomShape 5"/>
          <p:cNvSpPr/>
          <p:nvPr/>
        </p:nvSpPr>
        <p:spPr>
          <a:xfrm>
            <a:off x="7308360" y="4365000"/>
            <a:ext cx="935640" cy="287640"/>
          </a:xfrm>
          <a:prstGeom prst="actionButtonForwardNext">
            <a:avLst/>
          </a:prstGeom>
          <a:solidFill>
            <a:srgbClr val="bbe0e3"/>
          </a:solidFill>
          <a:ln w="25560">
            <a:solidFill>
              <a:srgbClr val="8aa5a7"/>
            </a:solidFill>
            <a:round/>
          </a:ln>
        </p:spPr>
      </p:sp>
    </p:spTree>
  </p:cSld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TextShape 1"/>
          <p:cNvSpPr txBox="1"/>
          <p:nvPr/>
        </p:nvSpPr>
        <p:spPr>
          <a:xfrm>
            <a:off x="0" y="6613560"/>
            <a:ext cx="533160" cy="24408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fld id="{B1A85101-97E1-46AA-BD9B-C267AEE7A54B}" type="slidenum">
              <a:rPr lang="it-IT" sz="1000">
                <a:solidFill>
                  <a:srgbClr val="990000"/>
                </a:solidFill>
                <a:latin typeface="Arial"/>
                <a:ea typeface="ＭＳ Ｐゴシック"/>
              </a:rPr>
              <a:t>&lt;numero&gt;</a:t>
            </a:fld>
            <a:endParaRPr/>
          </a:p>
        </p:txBody>
      </p:sp>
      <p:sp>
        <p:nvSpPr>
          <p:cNvPr id="466" name="TextShape 2"/>
          <p:cNvSpPr txBox="1"/>
          <p:nvPr/>
        </p:nvSpPr>
        <p:spPr>
          <a:xfrm>
            <a:off x="457200" y="274680"/>
            <a:ext cx="8229240" cy="6328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it-IT" sz="3200">
                <a:solidFill>
                  <a:srgbClr val="333399"/>
                </a:solidFill>
                <a:latin typeface="Tahoma"/>
                <a:ea typeface="ＭＳ Ｐゴシック"/>
              </a:rPr>
              <a:t>SUGGERIMENTI</a:t>
            </a:r>
            <a:r>
              <a:rPr lang="it-IT" sz="3200">
                <a:solidFill>
                  <a:srgbClr val="333399"/>
                </a:solidFill>
                <a:latin typeface="Tahoma"/>
                <a:ea typeface="ＭＳ Ｐゴシック"/>
              </a:rPr>
              <a:t>	</a:t>
            </a:r>
            <a:r>
              <a:rPr lang="it-IT" sz="3200">
                <a:solidFill>
                  <a:srgbClr val="333399"/>
                </a:solidFill>
                <a:latin typeface="Tahoma"/>
                <a:ea typeface="ＭＳ Ｐゴシック"/>
              </a:rPr>
              <a:t>	</a:t>
            </a:r>
            <a:r>
              <a:rPr lang="it-IT" sz="3200">
                <a:solidFill>
                  <a:srgbClr val="333399"/>
                </a:solidFill>
                <a:latin typeface="Tahoma"/>
                <a:ea typeface="ＭＳ Ｐゴシック"/>
              </a:rPr>
              <a:t>	</a:t>
            </a:r>
            <a:r>
              <a:rPr lang="it-IT" sz="2000">
                <a:solidFill>
                  <a:srgbClr val="333399"/>
                </a:solidFill>
                <a:latin typeface="Tahoma"/>
                <a:ea typeface="ＭＳ Ｐゴシック"/>
              </a:rPr>
              <a:t>2/2</a:t>
            </a:r>
            <a:endParaRPr/>
          </a:p>
        </p:txBody>
      </p:sp>
      <p:sp>
        <p:nvSpPr>
          <p:cNvPr id="467" name="CustomShape 3"/>
          <p:cNvSpPr/>
          <p:nvPr/>
        </p:nvSpPr>
        <p:spPr>
          <a:xfrm>
            <a:off x="827640" y="1132920"/>
            <a:ext cx="2808000" cy="36324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5000" bIns="45000"/>
          <a:p>
            <a:pPr>
              <a:lnSpc>
                <a:spcPct val="150000"/>
              </a:lnSpc>
            </a:pPr>
            <a:r>
              <a:rPr b="1" i="1" lang="it-IT" sz="1200">
                <a:solidFill>
                  <a:srgbClr val="333399"/>
                </a:solidFill>
                <a:latin typeface="Tahoma"/>
                <a:ea typeface="ＭＳ Ｐゴシック"/>
              </a:rPr>
              <a:t>I SUGGERIMENTI DEGLI UTENTI</a:t>
            </a:r>
            <a:endParaRPr/>
          </a:p>
        </p:txBody>
      </p:sp>
      <p:graphicFrame>
        <p:nvGraphicFramePr>
          <p:cNvPr id="468" name="Table 4"/>
          <p:cNvGraphicFramePr/>
          <p:nvPr/>
        </p:nvGraphicFramePr>
        <p:xfrm>
          <a:off x="909360" y="3501000"/>
          <a:ext cx="7777080" cy="2442600"/>
        </p:xfrm>
        <a:graphic>
          <a:graphicData uri="http://schemas.openxmlformats.org/drawingml/2006/table">
            <a:tbl>
              <a:tblPr/>
              <a:tblGrid>
                <a:gridCol w="6193080"/>
                <a:gridCol w="1584000"/>
              </a:tblGrid>
              <a:tr h="337680">
                <a:tc>
                  <a:txBody>
                    <a:bodyPr lIns="44280" rIns="4428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i="1" lang="it-IT" sz="1400">
                          <a:solidFill>
                            <a:srgbClr val="a50021"/>
                          </a:solidFill>
                          <a:latin typeface="Tahoma"/>
                        </a:rPr>
                        <a:t>Suggerimenti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i="1" lang="it-IT" sz="1400">
                          <a:solidFill>
                            <a:srgbClr val="a50021"/>
                          </a:solidFill>
                          <a:latin typeface="Tahoma"/>
                        </a:rPr>
                        <a:t>% segnalazioni</a:t>
                      </a:r>
                      <a:endParaRPr/>
                    </a:p>
                  </a:txBody>
                  <a:tcPr/>
                </a:tc>
              </a:tr>
              <a:tr h="323280">
                <a:tc>
                  <a:txBody>
                    <a:bodyPr lIns="44280" rIns="44280" tIns="0" bIns="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latin typeface="Tahoma"/>
                        </a:rPr>
                        <a:t>Incrementare numero di parcheggi disponibili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latin typeface="Tahoma"/>
                        </a:rPr>
                        <a:t>40,1</a:t>
                      </a:r>
                      <a:endParaRPr/>
                    </a:p>
                  </a:txBody>
                  <a:tcPr/>
                </a:tc>
              </a:tr>
              <a:tr h="323280">
                <a:tc>
                  <a:txBody>
                    <a:bodyPr lIns="44280" rIns="44280" tIns="0" bIns="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latin typeface="Tahoma"/>
                        </a:rPr>
                        <a:t>Ridurre tariffe/costi di parcheggio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latin typeface="Tahoma"/>
                        </a:rPr>
                        <a:t>19,3</a:t>
                      </a:r>
                      <a:endParaRPr/>
                    </a:p>
                  </a:txBody>
                  <a:tcPr/>
                </a:tc>
              </a:tr>
              <a:tr h="323280">
                <a:tc>
                  <a:txBody>
                    <a:bodyPr lIns="44280" rIns="44280" tIns="0" bIns="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latin typeface="Tahoma"/>
                        </a:rPr>
                        <a:t>Migliorare cordialità/professionalità personale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latin typeface="Tahoma"/>
                        </a:rPr>
                        <a:t>15,2</a:t>
                      </a:r>
                      <a:endParaRPr/>
                    </a:p>
                  </a:txBody>
                  <a:tcPr/>
                </a:tc>
              </a:tr>
              <a:tr h="487080">
                <a:tc>
                  <a:txBody>
                    <a:bodyPr lIns="44280" rIns="44280" tIns="0" bIns="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latin typeface="Tahoma"/>
                        </a:rPr>
                        <a:t>Incrementare accessibilità mezzi di pagamento (parcometri, procedure abbonamento)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latin typeface="Tahoma"/>
                        </a:rPr>
                        <a:t>12,4</a:t>
                      </a:r>
                      <a:endParaRPr/>
                    </a:p>
                  </a:txBody>
                  <a:tcPr/>
                </a:tc>
              </a:tr>
              <a:tr h="323280">
                <a:tc>
                  <a:txBody>
                    <a:bodyPr lIns="44280" rIns="44280" tIns="0" bIns="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latin typeface="Tahoma"/>
                        </a:rPr>
                        <a:t>Migliorare l'accessibilità agli stalli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latin typeface="Tahoma"/>
                        </a:rPr>
                        <a:t>3,4</a:t>
                      </a:r>
                      <a:endParaRPr/>
                    </a:p>
                  </a:txBody>
                  <a:tcPr/>
                </a:tc>
              </a:tr>
              <a:tr h="324720">
                <a:tc>
                  <a:txBody>
                    <a:bodyPr lIns="44280" rIns="44280" tIns="0" bIns="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latin typeface="Tahoma"/>
                        </a:rPr>
                        <a:t>Altre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latin typeface="Tahoma"/>
                        </a:rPr>
                        <a:t>9,6</a:t>
                      </a:r>
                      <a:endParaRPr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69" name="CustomShape 5"/>
          <p:cNvSpPr/>
          <p:nvPr/>
        </p:nvSpPr>
        <p:spPr>
          <a:xfrm>
            <a:off x="868320" y="1556640"/>
            <a:ext cx="7859520" cy="1642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it-IT" sz="1600">
                <a:solidFill>
                  <a:srgbClr val="595959"/>
                </a:solidFill>
                <a:latin typeface="Tahoma"/>
                <a:ea typeface="ＭＳ Ｐゴシック"/>
              </a:rPr>
              <a:t>Il 40% dei suggerimenti espressi è sintetizzabile nell’esigenza di disporre di un </a:t>
            </a:r>
            <a:r>
              <a:rPr lang="it-IT" sz="1600">
                <a:solidFill>
                  <a:srgbClr val="a50021"/>
                </a:solidFill>
                <a:latin typeface="Tahoma"/>
                <a:ea typeface="ＭＳ Ｐゴシック"/>
              </a:rPr>
              <a:t>maggior numero di stalli</a:t>
            </a:r>
            <a:endParaRPr/>
          </a:p>
          <a:p>
            <a:pPr>
              <a:lnSpc>
                <a:spcPct val="100000"/>
              </a:lnSpc>
            </a:pPr>
            <a:r>
              <a:rPr lang="it-IT" sz="1600">
                <a:solidFill>
                  <a:srgbClr val="595959"/>
                </a:solidFill>
                <a:latin typeface="Tahoma"/>
                <a:ea typeface="ＭＳ Ｐゴシック"/>
              </a:rPr>
              <a:t>Consistente è anche la richiesta di </a:t>
            </a:r>
            <a:r>
              <a:rPr lang="it-IT" sz="1600">
                <a:solidFill>
                  <a:srgbClr val="a50021"/>
                </a:solidFill>
                <a:latin typeface="Tahoma"/>
                <a:ea typeface="ＭＳ Ｐゴシック"/>
              </a:rPr>
              <a:t>contenere i costi/tariffe </a:t>
            </a:r>
            <a:r>
              <a:rPr lang="it-IT" sz="1600">
                <a:solidFill>
                  <a:srgbClr val="595959"/>
                </a:solidFill>
                <a:latin typeface="Tahoma"/>
                <a:ea typeface="ＭＳ Ｐゴシック"/>
              </a:rPr>
              <a:t>orarie per il posteggio</a:t>
            </a:r>
            <a:endParaRPr/>
          </a:p>
          <a:p>
            <a:pPr>
              <a:lnSpc>
                <a:spcPct val="100000"/>
              </a:lnSpc>
            </a:pPr>
            <a:r>
              <a:rPr lang="it-IT" sz="1600">
                <a:solidFill>
                  <a:srgbClr val="595959"/>
                </a:solidFill>
                <a:latin typeface="Tahoma"/>
                <a:ea typeface="ＭＳ Ｐゴシック"/>
              </a:rPr>
              <a:t>La richiesta di </a:t>
            </a:r>
            <a:r>
              <a:rPr lang="it-IT" sz="1600">
                <a:solidFill>
                  <a:srgbClr val="a50021"/>
                </a:solidFill>
                <a:latin typeface="Tahoma"/>
                <a:ea typeface="ＭＳ Ｐゴシック"/>
              </a:rPr>
              <a:t>migliorare la cortesia del personale</a:t>
            </a:r>
            <a:r>
              <a:rPr lang="it-IT" sz="1600">
                <a:solidFill>
                  <a:srgbClr val="595959"/>
                </a:solidFill>
                <a:latin typeface="Tahoma"/>
                <a:ea typeface="ＭＳ Ｐゴシック"/>
              </a:rPr>
              <a:t> è evidenziata nel 15% dei casi </a:t>
            </a:r>
            <a:r>
              <a:rPr lang="it-IT" sz="1600">
                <a:solidFill>
                  <a:srgbClr val="595959"/>
                </a:solidFill>
                <a:latin typeface="Tahoma"/>
                <a:ea typeface="ＭＳ Ｐゴシック"/>
              </a:rPr>
              <a:t>
</a:t>
            </a:r>
            <a:r>
              <a:rPr i="1" lang="it-IT" sz="1400">
                <a:solidFill>
                  <a:srgbClr val="595959"/>
                </a:solidFill>
                <a:latin typeface="Tahoma"/>
                <a:ea typeface="ＭＳ Ｐゴシック"/>
              </a:rPr>
              <a:t>(tale richiesta, è riconducibile, per oltre il 90%, a soggetti che hanno anche dichiarato di aver avuto multe negli «stalli a strisce blu»)</a:t>
            </a:r>
            <a:endParaRPr/>
          </a:p>
        </p:txBody>
      </p:sp>
    </p:spTree>
  </p:cSld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TextShape 1"/>
          <p:cNvSpPr txBox="1"/>
          <p:nvPr/>
        </p:nvSpPr>
        <p:spPr>
          <a:xfrm>
            <a:off x="0" y="6613560"/>
            <a:ext cx="533160" cy="24408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fld id="{FA5008B9-4441-4FF5-A667-14D9BA0AB7C4}" type="slidenum">
              <a:rPr lang="it-IT" sz="1000">
                <a:solidFill>
                  <a:srgbClr val="990000"/>
                </a:solidFill>
                <a:latin typeface="Arial"/>
                <a:ea typeface="ＭＳ Ｐゴシック"/>
              </a:rPr>
              <a:t>&lt;numero&gt;</a:t>
            </a:fld>
            <a:endParaRPr/>
          </a:p>
        </p:txBody>
      </p:sp>
      <p:sp>
        <p:nvSpPr>
          <p:cNvPr id="471" name="TextShape 2"/>
          <p:cNvSpPr txBox="1"/>
          <p:nvPr/>
        </p:nvSpPr>
        <p:spPr>
          <a:xfrm>
            <a:off x="457200" y="274680"/>
            <a:ext cx="8229240" cy="6328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it-IT" sz="3200">
                <a:solidFill>
                  <a:srgbClr val="333399"/>
                </a:solidFill>
                <a:latin typeface="Tahoma"/>
                <a:ea typeface="ＭＳ Ｐゴシック"/>
              </a:rPr>
              <a:t>AGENDA</a:t>
            </a:r>
            <a:endParaRPr/>
          </a:p>
        </p:txBody>
      </p:sp>
      <p:sp>
        <p:nvSpPr>
          <p:cNvPr id="472" name="CustomShape 3"/>
          <p:cNvSpPr/>
          <p:nvPr/>
        </p:nvSpPr>
        <p:spPr>
          <a:xfrm>
            <a:off x="395280" y="1338120"/>
            <a:ext cx="8353080" cy="37566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50000"/>
              </a:lnSpc>
            </a:pPr>
            <a:endParaRPr/>
          </a:p>
          <a:p>
            <a:pPr lvl="1">
              <a:lnSpc>
                <a:spcPct val="150000"/>
              </a:lnSpc>
              <a:buFont typeface="Wingdings" charset="2"/>
              <a:buChar char=""/>
            </a:pPr>
            <a:r>
              <a:rPr lang="it-IT" sz="2400">
                <a:solidFill>
                  <a:srgbClr val="bfbfbf"/>
                </a:solidFill>
                <a:latin typeface="Tahoma"/>
                <a:ea typeface="ＭＳ Ｐゴシック"/>
              </a:rPr>
              <a:t> </a:t>
            </a:r>
            <a:r>
              <a:rPr lang="it-IT" sz="2400">
                <a:solidFill>
                  <a:srgbClr val="bfbfbf"/>
                </a:solidFill>
                <a:latin typeface="Tahoma"/>
                <a:ea typeface="ＭＳ Ｐゴシック"/>
              </a:rPr>
              <a:t>OBIETTIVO E METODO </a:t>
            </a:r>
            <a:endParaRPr/>
          </a:p>
          <a:p>
            <a:pPr lvl="1">
              <a:lnSpc>
                <a:spcPct val="150000"/>
              </a:lnSpc>
              <a:buFont typeface="Wingdings" charset="2"/>
              <a:buChar char=""/>
            </a:pPr>
            <a:r>
              <a:rPr lang="it-IT" sz="2400">
                <a:solidFill>
                  <a:srgbClr val="bfbfbf"/>
                </a:solidFill>
                <a:latin typeface="Tahoma"/>
                <a:ea typeface="ＭＳ Ｐゴシック"/>
              </a:rPr>
              <a:t> </a:t>
            </a:r>
            <a:r>
              <a:rPr lang="it-IT" sz="2400">
                <a:solidFill>
                  <a:srgbClr val="bfbfbf"/>
                </a:solidFill>
                <a:latin typeface="Tahoma"/>
                <a:ea typeface="ＭＳ Ｐゴシック"/>
              </a:rPr>
              <a:t>IL CAMPIONE</a:t>
            </a:r>
            <a:endParaRPr/>
          </a:p>
          <a:p>
            <a:pPr lvl="1">
              <a:lnSpc>
                <a:spcPct val="150000"/>
              </a:lnSpc>
              <a:buFont typeface="Wingdings" charset="2"/>
              <a:buChar char=""/>
            </a:pPr>
            <a:r>
              <a:rPr lang="it-IT" sz="2400">
                <a:solidFill>
                  <a:srgbClr val="bfbfbf"/>
                </a:solidFill>
                <a:latin typeface="Tahoma"/>
                <a:ea typeface="ＭＳ Ｐゴシック"/>
              </a:rPr>
              <a:t> </a:t>
            </a:r>
            <a:r>
              <a:rPr lang="it-IT" sz="2400">
                <a:solidFill>
                  <a:srgbClr val="bfbfbf"/>
                </a:solidFill>
                <a:latin typeface="Tahoma"/>
                <a:ea typeface="ＭＳ Ｐゴシック"/>
              </a:rPr>
              <a:t>LA NOTORIETÀ DI M&amp;P</a:t>
            </a:r>
            <a:endParaRPr/>
          </a:p>
          <a:p>
            <a:pPr lvl="1">
              <a:lnSpc>
                <a:spcPct val="150000"/>
              </a:lnSpc>
              <a:buFont typeface="Wingdings" charset="2"/>
              <a:buChar char=""/>
            </a:pPr>
            <a:r>
              <a:rPr lang="it-IT" sz="2400">
                <a:solidFill>
                  <a:srgbClr val="bfbfbf"/>
                </a:solidFill>
                <a:latin typeface="Tahoma"/>
                <a:ea typeface="ＭＳ Ｐゴシック"/>
              </a:rPr>
              <a:t> </a:t>
            </a:r>
            <a:r>
              <a:rPr lang="it-IT" sz="2400">
                <a:solidFill>
                  <a:srgbClr val="bfbfbf"/>
                </a:solidFill>
                <a:latin typeface="Tahoma"/>
                <a:ea typeface="ＭＳ Ｐゴシック"/>
              </a:rPr>
              <a:t>LA SODDISFAZIONE DEGLI UTENTI</a:t>
            </a:r>
            <a:endParaRPr/>
          </a:p>
          <a:p>
            <a:pPr lvl="1">
              <a:lnSpc>
                <a:spcPct val="150000"/>
              </a:lnSpc>
              <a:buFont typeface="Wingdings" charset="2"/>
              <a:buChar char=""/>
            </a:pPr>
            <a:r>
              <a:rPr b="1" lang="it-IT" sz="2400">
                <a:solidFill>
                  <a:srgbClr val="333399"/>
                </a:solidFill>
                <a:latin typeface="Tahoma"/>
                <a:ea typeface="ＭＳ Ｐゴシック"/>
              </a:rPr>
              <a:t> </a:t>
            </a:r>
            <a:r>
              <a:rPr b="1" lang="it-IT" sz="2400">
                <a:solidFill>
                  <a:srgbClr val="333399"/>
                </a:solidFill>
                <a:latin typeface="Tahoma"/>
                <a:ea typeface="ＭＳ Ｐゴシック"/>
              </a:rPr>
              <a:t>CONCLUSIONI</a:t>
            </a:r>
            <a:endParaRPr/>
          </a:p>
          <a:p>
            <a:pPr>
              <a:lnSpc>
                <a:spcPct val="150000"/>
              </a:lnSpc>
            </a:pPr>
            <a:endParaRPr/>
          </a:p>
        </p:txBody>
      </p:sp>
    </p:spTree>
  </p:cSld>
  <p:timing>
    <p:tnLst>
      <p:par>
        <p:cTn id="53" dur="indefinite" restart="never" nodeType="tmRoot">
          <p:childTnLst>
            <p:seq>
              <p:cTn id="54" dur="indefinite" nodeType="mainSeq">
                <p:childTnLst>
                  <p:par>
                    <p:cTn id="55" nodeType="clickEffect" fill="hold">
                      <p:stCondLst>
                        <p:cond delay="indefinite"/>
                      </p:stCondLst>
                      <p:childTnLst>
                        <p:par>
                          <p:cTn id="56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57" nodeType="afterEffect" fill="hold" presetClass="entr" presetID="18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 additive="repl">
                                        <p:cTn id="59" dur="200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extShape 1"/>
          <p:cNvSpPr txBox="1"/>
          <p:nvPr/>
        </p:nvSpPr>
        <p:spPr>
          <a:xfrm>
            <a:off x="0" y="6613560"/>
            <a:ext cx="533160" cy="24408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fld id="{43ACD732-CE28-4562-9A77-D03FD613D01A}" type="slidenum">
              <a:rPr lang="it-IT" sz="1000">
                <a:solidFill>
                  <a:srgbClr val="990000"/>
                </a:solidFill>
                <a:latin typeface="Arial"/>
                <a:ea typeface="ＭＳ Ｐゴシック"/>
              </a:rPr>
              <a:t>&lt;numero&gt;</a:t>
            </a:fld>
            <a:endParaRPr/>
          </a:p>
        </p:txBody>
      </p:sp>
      <p:sp>
        <p:nvSpPr>
          <p:cNvPr id="144" name="TextShape 2"/>
          <p:cNvSpPr txBox="1"/>
          <p:nvPr/>
        </p:nvSpPr>
        <p:spPr>
          <a:xfrm>
            <a:off x="755640" y="274680"/>
            <a:ext cx="7930800" cy="6328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it-IT" sz="2800">
                <a:solidFill>
                  <a:srgbClr val="333399"/>
                </a:solidFill>
                <a:latin typeface="Tahoma"/>
                <a:ea typeface="ＭＳ Ｐゴシック"/>
              </a:rPr>
              <a:t>OBIETTIVO E METODO</a:t>
            </a:r>
            <a:r>
              <a:rPr lang="it-IT" sz="2800">
                <a:solidFill>
                  <a:srgbClr val="333399"/>
                </a:solidFill>
                <a:latin typeface="Tahoma"/>
                <a:ea typeface="ＭＳ Ｐゴシック"/>
              </a:rPr>
              <a:t>	</a:t>
            </a:r>
            <a:r>
              <a:rPr lang="it-IT" sz="2800">
                <a:solidFill>
                  <a:srgbClr val="333399"/>
                </a:solidFill>
                <a:latin typeface="Tahoma"/>
                <a:ea typeface="ＭＳ Ｐゴシック"/>
              </a:rPr>
              <a:t>	</a:t>
            </a:r>
            <a:r>
              <a:rPr lang="it-IT" sz="2800">
                <a:solidFill>
                  <a:srgbClr val="333399"/>
                </a:solidFill>
                <a:latin typeface="Tahoma"/>
                <a:ea typeface="ＭＳ Ｐゴシック"/>
              </a:rPr>
              <a:t>	</a:t>
            </a:r>
            <a:r>
              <a:rPr lang="it-IT" sz="2000">
                <a:solidFill>
                  <a:srgbClr val="333399"/>
                </a:solidFill>
                <a:latin typeface="Tahoma"/>
                <a:ea typeface="ＭＳ Ｐゴシック"/>
              </a:rPr>
              <a:t>1/2</a:t>
            </a:r>
            <a:r>
              <a:rPr lang="it-IT" sz="2800">
                <a:solidFill>
                  <a:srgbClr val="333399"/>
                </a:solidFill>
                <a:latin typeface="Tahoma"/>
                <a:ea typeface="ＭＳ Ｐゴシック"/>
              </a:rPr>
              <a:t> </a:t>
            </a:r>
            <a:endParaRPr/>
          </a:p>
        </p:txBody>
      </p:sp>
      <p:sp>
        <p:nvSpPr>
          <p:cNvPr id="145" name="TextShape 3"/>
          <p:cNvSpPr txBox="1"/>
          <p:nvPr/>
        </p:nvSpPr>
        <p:spPr>
          <a:xfrm>
            <a:off x="444960" y="2639520"/>
            <a:ext cx="8229240" cy="115164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i="1" lang="it-IT" sz="1100">
                <a:solidFill>
                  <a:srgbClr val="a50021"/>
                </a:solidFill>
                <a:latin typeface="Tahoma"/>
                <a:ea typeface="ＭＳ Ｐゴシック"/>
              </a:rPr>
              <a:t>TECNICA</a:t>
            </a:r>
            <a:r>
              <a:rPr lang="it-IT" sz="1400">
                <a:solidFill>
                  <a:srgbClr val="a50021"/>
                </a:solidFill>
                <a:latin typeface="Tahoma"/>
                <a:ea typeface="ＭＳ Ｐゴシック"/>
              </a:rPr>
              <a:t>	</a:t>
            </a:r>
            <a:r>
              <a:rPr lang="it-IT" sz="1400">
                <a:solidFill>
                  <a:srgbClr val="a50021"/>
                </a:solidFill>
                <a:latin typeface="Tahoma"/>
                <a:ea typeface="ＭＳ Ｐゴシック"/>
              </a:rPr>
              <a:t>somministrazione di un questionario individuale, mediante utilizzo di “app” dedicate</a:t>
            </a:r>
            <a:endParaRPr/>
          </a:p>
          <a:p>
            <a:pPr>
              <a:lnSpc>
                <a:spcPct val="100000"/>
              </a:lnSpc>
            </a:pPr>
            <a:r>
              <a:rPr i="1" lang="it-IT" sz="1100">
                <a:solidFill>
                  <a:srgbClr val="a50021"/>
                </a:solidFill>
                <a:latin typeface="Tahoma"/>
                <a:ea typeface="ＭＳ Ｐゴシック"/>
              </a:rPr>
              <a:t>DESTINATARI</a:t>
            </a:r>
            <a:r>
              <a:rPr lang="it-IT" sz="1400">
                <a:solidFill>
                  <a:srgbClr val="a50021"/>
                </a:solidFill>
                <a:latin typeface="Tahoma"/>
                <a:ea typeface="ＭＳ Ｐゴシック"/>
              </a:rPr>
              <a:t>	</a:t>
            </a:r>
            <a:r>
              <a:rPr lang="it-IT" sz="1400">
                <a:solidFill>
                  <a:srgbClr val="a50021"/>
                </a:solidFill>
                <a:latin typeface="Tahoma"/>
                <a:ea typeface="ＭＳ Ｐゴシック"/>
              </a:rPr>
              <a:t>utenti dei parcheggi a raso del quartiere “Adriatico” </a:t>
            </a:r>
            <a:endParaRPr/>
          </a:p>
          <a:p>
            <a:pPr>
              <a:lnSpc>
                <a:spcPct val="100000"/>
              </a:lnSpc>
            </a:pPr>
            <a:r>
              <a:rPr i="1" lang="it-IT" sz="1100">
                <a:solidFill>
                  <a:srgbClr val="a50021"/>
                </a:solidFill>
                <a:latin typeface="Tahoma"/>
                <a:ea typeface="ＭＳ Ｐゴシック"/>
              </a:rPr>
              <a:t>RILEVAZIONE</a:t>
            </a:r>
            <a:r>
              <a:rPr lang="it-IT" sz="1400">
                <a:solidFill>
                  <a:srgbClr val="a50021"/>
                </a:solidFill>
                <a:latin typeface="Tahoma"/>
                <a:ea typeface="ＭＳ Ｐゴシック"/>
              </a:rPr>
              <a:t>	</a:t>
            </a:r>
            <a:r>
              <a:rPr lang="it-IT" sz="1400">
                <a:solidFill>
                  <a:srgbClr val="a50021"/>
                </a:solidFill>
                <a:latin typeface="Tahoma"/>
                <a:ea typeface="ＭＳ Ｐゴシック"/>
              </a:rPr>
              <a:t>una settimana del mese di giugno 2018</a:t>
            </a:r>
            <a:endParaRPr/>
          </a:p>
        </p:txBody>
      </p:sp>
      <p:sp>
        <p:nvSpPr>
          <p:cNvPr id="146" name="CustomShape 4"/>
          <p:cNvSpPr/>
          <p:nvPr/>
        </p:nvSpPr>
        <p:spPr>
          <a:xfrm>
            <a:off x="5508000" y="4725000"/>
            <a:ext cx="3296520" cy="975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1" lang="it-IT" sz="1600">
                <a:solidFill>
                  <a:srgbClr val="333399"/>
                </a:solidFill>
                <a:latin typeface="Tahoma"/>
                <a:ea typeface="ＭＳ Ｐゴシック"/>
              </a:rPr>
              <a:t>1091</a:t>
            </a:r>
            <a:r>
              <a:rPr lang="it-IT" sz="1600">
                <a:solidFill>
                  <a:srgbClr val="333399"/>
                </a:solidFill>
                <a:latin typeface="Tahoma"/>
                <a:ea typeface="ＭＳ Ｐゴシック"/>
              </a:rPr>
              <a:t> </a:t>
            </a:r>
            <a:r>
              <a:rPr lang="it-IT" sz="1200">
                <a:solidFill>
                  <a:srgbClr val="333399"/>
                </a:solidFill>
                <a:latin typeface="Tahoma"/>
                <a:ea typeface="ＭＳ Ｐゴシック"/>
              </a:rPr>
              <a:t>interviste realizzate </a:t>
            </a:r>
            <a:endParaRPr/>
          </a:p>
          <a:p>
            <a:pPr>
              <a:lnSpc>
                <a:spcPct val="100000"/>
              </a:lnSpc>
            </a:pPr>
            <a:r>
              <a:rPr lang="it-IT" sz="1200">
                <a:solidFill>
                  <a:srgbClr val="333399"/>
                </a:solidFill>
                <a:latin typeface="Tahoma"/>
                <a:ea typeface="ＭＳ Ｐゴシック"/>
              </a:rPr>
              <a:t>	</a:t>
            </a:r>
            <a:r>
              <a:rPr i="1" lang="it-IT" sz="1050">
                <a:solidFill>
                  <a:srgbClr val="333399"/>
                </a:solidFill>
                <a:latin typeface="Tahoma"/>
                <a:ea typeface="ＭＳ Ｐゴシック"/>
              </a:rPr>
              <a:t>(in 34 casi la registrazione del contatto non è regolarmente avvenuta)</a:t>
            </a:r>
            <a:endParaRPr/>
          </a:p>
          <a:p>
            <a:pPr>
              <a:lnSpc>
                <a:spcPct val="100000"/>
              </a:lnSpc>
            </a:pPr>
            <a:r>
              <a:rPr b="1" lang="it-IT" sz="1600">
                <a:solidFill>
                  <a:srgbClr val="333399"/>
                </a:solidFill>
                <a:latin typeface="Tahoma"/>
                <a:ea typeface="ＭＳ Ｐゴシック"/>
              </a:rPr>
              <a:t>1057</a:t>
            </a:r>
            <a:r>
              <a:rPr lang="it-IT" sz="1600">
                <a:solidFill>
                  <a:srgbClr val="333399"/>
                </a:solidFill>
                <a:latin typeface="Tahoma"/>
                <a:ea typeface="ＭＳ Ｐゴシック"/>
              </a:rPr>
              <a:t> </a:t>
            </a:r>
            <a:r>
              <a:rPr lang="it-IT" sz="1200">
                <a:solidFill>
                  <a:srgbClr val="333399"/>
                </a:solidFill>
                <a:latin typeface="Tahoma"/>
                <a:ea typeface="ＭＳ Ｐゴシック"/>
              </a:rPr>
              <a:t>interviste utili per l’elaborazione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it-IT" sz="2000">
                <a:solidFill>
                  <a:srgbClr val="333399"/>
                </a:solidFill>
                <a:latin typeface="Tahoma"/>
                <a:ea typeface="ＭＳ Ｐゴシック"/>
              </a:rPr>
              <a:t>
</a:t>
            </a:r>
            <a:endParaRPr/>
          </a:p>
          <a:p>
            <a:pPr>
              <a:lnSpc>
                <a:spcPct val="100000"/>
              </a:lnSpc>
            </a:pPr>
            <a:r>
              <a:rPr lang="it-IT" sz="2000">
                <a:solidFill>
                  <a:srgbClr val="333399"/>
                </a:solidFill>
                <a:latin typeface="Tahoma"/>
                <a:ea typeface="ＭＳ Ｐゴシック"/>
              </a:rPr>
              <a:t> </a:t>
            </a:r>
            <a:endParaRPr/>
          </a:p>
        </p:txBody>
      </p:sp>
      <p:graphicFrame>
        <p:nvGraphicFramePr>
          <p:cNvPr id="147" name="Table 5"/>
          <p:cNvGraphicFramePr/>
          <p:nvPr/>
        </p:nvGraphicFramePr>
        <p:xfrm>
          <a:off x="831240" y="3933000"/>
          <a:ext cx="4888440" cy="1971000"/>
        </p:xfrm>
        <a:graphic>
          <a:graphicData uri="http://schemas.openxmlformats.org/drawingml/2006/table">
            <a:tbl>
              <a:tblPr/>
              <a:tblGrid>
                <a:gridCol w="2512080"/>
                <a:gridCol w="792000"/>
                <a:gridCol w="792000"/>
                <a:gridCol w="792360"/>
              </a:tblGrid>
              <a:tr h="30672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i="1" lang="it-IT" sz="1400">
                          <a:solidFill>
                            <a:srgbClr val="000000"/>
                          </a:solidFill>
                          <a:latin typeface="Tahoma"/>
                          <a:ea typeface="ＭＳ Ｐゴシック"/>
                        </a:rPr>
                        <a:t>attività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it-IT" sz="1400">
                          <a:solidFill>
                            <a:srgbClr val="224b50"/>
                          </a:solidFill>
                          <a:latin typeface="Tahoma"/>
                        </a:rPr>
                        <a:t>M&amp;P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it-IT" sz="1400">
                          <a:solidFill>
                            <a:srgbClr val="224b50"/>
                          </a:solidFill>
                          <a:latin typeface="Tahoma"/>
                        </a:rPr>
                        <a:t>IIS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it-IT" sz="1400">
                          <a:solidFill>
                            <a:srgbClr val="224b50"/>
                          </a:solidFill>
                          <a:latin typeface="Tahoma"/>
                        </a:rPr>
                        <a:t>ISTAO</a:t>
                      </a:r>
                      <a:endParaRPr/>
                    </a:p>
                  </a:txBody>
                  <a:tcPr/>
                </a:tc>
              </a:tr>
              <a:tr h="27612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i="1" lang="it-IT" sz="1200">
                          <a:solidFill>
                            <a:srgbClr val="000000"/>
                          </a:solidFill>
                          <a:latin typeface="Tahoma"/>
                          <a:ea typeface="ＭＳ Ｐゴシック"/>
                        </a:rPr>
                        <a:t>Impostazione metodologica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latin typeface="Tahoma"/>
                        </a:rPr>
                        <a:t>x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latin typeface="Tahoma"/>
                        </a:rPr>
                        <a:t>x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latin typeface="Tahoma"/>
                        </a:rPr>
                        <a:t>x</a:t>
                      </a:r>
                      <a:endParaRPr/>
                    </a:p>
                  </a:txBody>
                  <a:tcPr/>
                </a:tc>
              </a:tr>
              <a:tr h="42876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i="1" lang="it-IT" sz="1200">
                          <a:solidFill>
                            <a:srgbClr val="000000"/>
                          </a:solidFill>
                          <a:latin typeface="Tahoma"/>
                        </a:rPr>
                        <a:t>Preparazione questionario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latin typeface="Tahoma"/>
                        </a:rPr>
                        <a:t>x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latin typeface="Tahoma"/>
                        </a:rPr>
                        <a:t>x</a:t>
                      </a:r>
                      <a:endParaRPr/>
                    </a:p>
                  </a:txBody>
                  <a:tcPr/>
                </a:tc>
                <a:tc>
                  <a:tcPr/>
                </a:tc>
              </a:tr>
              <a:tr h="42876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i="1" lang="it-IT" sz="1200">
                          <a:solidFill>
                            <a:srgbClr val="000000"/>
                          </a:solidFill>
                          <a:latin typeface="Tahoma"/>
                        </a:rPr>
                        <a:t>Sviluppo «APP» per la rilevazione</a:t>
                      </a:r>
                      <a:endParaRPr/>
                    </a:p>
                  </a:txBody>
                  <a:tcPr/>
                </a:tc>
                <a:tc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latin typeface="Tahoma"/>
                        </a:rPr>
                        <a:t>x</a:t>
                      </a:r>
                      <a:endParaRPr/>
                    </a:p>
                  </a:txBody>
                  <a:tcPr/>
                </a:tc>
                <a:tc>
                  <a:tcPr/>
                </a:tc>
              </a:tr>
              <a:tr h="42876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i="1" lang="it-IT" sz="1200">
                          <a:solidFill>
                            <a:srgbClr val="000000"/>
                          </a:solidFill>
                          <a:latin typeface="Tahoma"/>
                        </a:rPr>
                        <a:t>Rilevazione</a:t>
                      </a:r>
                      <a:endParaRPr/>
                    </a:p>
                  </a:txBody>
                  <a:tcPr/>
                </a:tc>
                <a:tc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latin typeface="Tahoma"/>
                        </a:rPr>
                        <a:t>x</a:t>
                      </a:r>
                      <a:endParaRPr/>
                    </a:p>
                  </a:txBody>
                  <a:tcPr/>
                </a:tc>
                <a:tc>
                  <a:tcPr/>
                </a:tc>
              </a:tr>
              <a:tr h="42876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i="1" lang="it-IT" sz="1200">
                          <a:solidFill>
                            <a:srgbClr val="000000"/>
                          </a:solidFill>
                          <a:latin typeface="Tahoma"/>
                        </a:rPr>
                        <a:t>Elaborazione e reporting</a:t>
                      </a:r>
                      <a:endParaRPr/>
                    </a:p>
                  </a:txBody>
                  <a:tcPr/>
                </a:tc>
                <a:tc>
                  <a:tcPr/>
                </a:tc>
                <a:tc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latin typeface="Tahoma"/>
                        </a:rPr>
                        <a:t>x</a:t>
                      </a:r>
                      <a:endParaRPr/>
                    </a:p>
                  </a:txBody>
                  <a:tcPr/>
                </a:tc>
              </a:tr>
              <a:tr h="42876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i="1" lang="it-IT" sz="1200">
                          <a:solidFill>
                            <a:srgbClr val="000000"/>
                          </a:solidFill>
                          <a:latin typeface="Tahoma"/>
                        </a:rPr>
                        <a:t>Diffusione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latin typeface="Tahoma"/>
                        </a:rPr>
                        <a:t>x</a:t>
                      </a:r>
                      <a:endParaRPr/>
                    </a:p>
                  </a:txBody>
                  <a:tcPr/>
                </a:tc>
                <a:tc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latin typeface="Tahoma"/>
                        </a:rPr>
                        <a:t>x</a:t>
                      </a:r>
                      <a:endParaRPr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8" name="CustomShape 6"/>
          <p:cNvSpPr/>
          <p:nvPr/>
        </p:nvSpPr>
        <p:spPr>
          <a:xfrm>
            <a:off x="457200" y="1049400"/>
            <a:ext cx="8229240" cy="14479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i="1" lang="it-IT" sz="1050">
                <a:solidFill>
                  <a:srgbClr val="a50021"/>
                </a:solidFill>
                <a:latin typeface="Tahoma"/>
                <a:ea typeface="ＭＳ Ｐゴシック"/>
              </a:rPr>
              <a:t>OBIETTIVO</a:t>
            </a:r>
            <a:r>
              <a:rPr lang="it-IT" sz="1200">
                <a:solidFill>
                  <a:srgbClr val="a50021"/>
                </a:solidFill>
                <a:latin typeface="Tahoma"/>
                <a:ea typeface="ＭＳ Ｐゴシック"/>
              </a:rPr>
              <a:t>	</a:t>
            </a:r>
            <a:r>
              <a:rPr lang="it-IT" sz="1400">
                <a:solidFill>
                  <a:srgbClr val="a50021"/>
                </a:solidFill>
                <a:latin typeface="Tahoma"/>
                <a:ea typeface="ＭＳ Ｐゴシック"/>
              </a:rPr>
              <a:t>Con il progetto, M&amp;P intende:</a:t>
            </a:r>
            <a:endParaRPr/>
          </a:p>
          <a:p>
            <a:pPr>
              <a:lnSpc>
                <a:spcPct val="100000"/>
              </a:lnSpc>
              <a:buFont typeface="StarSymbol"/>
              <a:buChar char=""/>
            </a:pPr>
            <a:r>
              <a:rPr lang="it-IT" sz="1400">
                <a:solidFill>
                  <a:srgbClr val="a50021"/>
                </a:solidFill>
                <a:latin typeface="Tahoma"/>
                <a:ea typeface="ＭＳ Ｐゴシック"/>
              </a:rPr>
              <a:t>Conoscere la percezione che l’utenza ha del servizio erogato e dell’azienda</a:t>
            </a:r>
            <a:endParaRPr/>
          </a:p>
          <a:p>
            <a:pPr>
              <a:lnSpc>
                <a:spcPct val="100000"/>
              </a:lnSpc>
              <a:buFont typeface="StarSymbol"/>
              <a:buChar char=""/>
            </a:pPr>
            <a:r>
              <a:rPr lang="it-IT" sz="1400">
                <a:solidFill>
                  <a:srgbClr val="a50021"/>
                </a:solidFill>
                <a:latin typeface="Tahoma"/>
                <a:ea typeface="ＭＳ Ｐゴシック"/>
              </a:rPr>
              <a:t>Comprendere quali sono le determinanti della percezione</a:t>
            </a:r>
            <a:endParaRPr/>
          </a:p>
          <a:p>
            <a:pPr>
              <a:lnSpc>
                <a:spcPct val="100000"/>
              </a:lnSpc>
              <a:buFont typeface="StarSymbol"/>
              <a:buChar char=""/>
            </a:pPr>
            <a:r>
              <a:rPr lang="it-IT" sz="1400">
                <a:solidFill>
                  <a:srgbClr val="a50021"/>
                </a:solidFill>
                <a:latin typeface="Tahoma"/>
                <a:ea typeface="ＭＳ Ｐゴシック"/>
              </a:rPr>
              <a:t>Ipotizzare percorsi di miglioramento</a:t>
            </a:r>
            <a:endParaRPr/>
          </a:p>
          <a:p>
            <a:pPr>
              <a:lnSpc>
                <a:spcPct val="100000"/>
              </a:lnSpc>
              <a:buFont typeface="StarSymbol"/>
              <a:buChar char=""/>
            </a:pPr>
            <a:r>
              <a:rPr lang="it-IT" sz="1400">
                <a:solidFill>
                  <a:srgbClr val="a50021"/>
                </a:solidFill>
                <a:latin typeface="Tahoma"/>
                <a:ea typeface="ＭＳ Ｐゴシック"/>
              </a:rPr>
              <a:t>Valutare la prestazione del personale</a:t>
            </a:r>
            <a:endParaRPr/>
          </a:p>
        </p:txBody>
      </p:sp>
    </p:spTree>
  </p:cSld>
  <p:timing>
    <p:tnLst>
      <p:par>
        <p:cTn id="10" dur="indefinite" restart="never" nodeType="tmRoot">
          <p:childTnLst>
            <p:seq>
              <p:cTn id="11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3" name="Immagine 5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971640" y="1772640"/>
            <a:ext cx="4680000" cy="4232520"/>
          </a:xfrm>
          <a:prstGeom prst="rect">
            <a:avLst/>
          </a:prstGeom>
          <a:ln>
            <a:noFill/>
          </a:ln>
        </p:spPr>
      </p:pic>
      <p:sp>
        <p:nvSpPr>
          <p:cNvPr id="474" name="TextShape 1"/>
          <p:cNvSpPr txBox="1"/>
          <p:nvPr/>
        </p:nvSpPr>
        <p:spPr>
          <a:xfrm>
            <a:off x="0" y="6613560"/>
            <a:ext cx="533160" cy="24408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fld id="{F504D995-0202-489F-BB6F-4098F34C24AF}" type="slidenum">
              <a:rPr lang="it-IT" sz="1000">
                <a:solidFill>
                  <a:srgbClr val="990000"/>
                </a:solidFill>
                <a:latin typeface="Arial"/>
                <a:ea typeface="ＭＳ Ｐゴシック"/>
              </a:rPr>
              <a:t>&lt;numero&gt;</a:t>
            </a:fld>
            <a:endParaRPr/>
          </a:p>
        </p:txBody>
      </p:sp>
      <p:sp>
        <p:nvSpPr>
          <p:cNvPr id="475" name="TextShape 2"/>
          <p:cNvSpPr txBox="1"/>
          <p:nvPr/>
        </p:nvSpPr>
        <p:spPr>
          <a:xfrm>
            <a:off x="457200" y="274680"/>
            <a:ext cx="8229240" cy="6328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it-IT" sz="3200">
                <a:solidFill>
                  <a:srgbClr val="333399"/>
                </a:solidFill>
                <a:latin typeface="Tahoma"/>
                <a:ea typeface="ＭＳ Ｐゴシック"/>
              </a:rPr>
              <a:t>CONCLUSIONI</a:t>
            </a:r>
            <a:r>
              <a:rPr lang="it-IT" sz="3200">
                <a:solidFill>
                  <a:srgbClr val="333399"/>
                </a:solidFill>
                <a:latin typeface="Tahoma"/>
                <a:ea typeface="ＭＳ Ｐゴシック"/>
              </a:rPr>
              <a:t>	</a:t>
            </a:r>
            <a:r>
              <a:rPr lang="it-IT" sz="3200">
                <a:solidFill>
                  <a:srgbClr val="333399"/>
                </a:solidFill>
                <a:latin typeface="Tahoma"/>
                <a:ea typeface="ＭＳ Ｐゴシック"/>
              </a:rPr>
              <a:t>	</a:t>
            </a:r>
            <a:r>
              <a:rPr lang="it-IT" sz="3200">
                <a:solidFill>
                  <a:srgbClr val="333399"/>
                </a:solidFill>
                <a:latin typeface="Tahoma"/>
                <a:ea typeface="ＭＳ Ｐゴシック"/>
              </a:rPr>
              <a:t>	</a:t>
            </a:r>
            <a:r>
              <a:rPr lang="it-IT" sz="2000">
                <a:solidFill>
                  <a:srgbClr val="333399"/>
                </a:solidFill>
                <a:latin typeface="Tahoma"/>
                <a:ea typeface="ＭＳ Ｐゴシック"/>
              </a:rPr>
              <a:t>1/2</a:t>
            </a:r>
            <a:endParaRPr/>
          </a:p>
        </p:txBody>
      </p:sp>
      <p:sp>
        <p:nvSpPr>
          <p:cNvPr id="476" name="CustomShape 3"/>
          <p:cNvSpPr/>
          <p:nvPr/>
        </p:nvSpPr>
        <p:spPr>
          <a:xfrm>
            <a:off x="858240" y="910080"/>
            <a:ext cx="2555280" cy="63756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5000" bIns="45000"/>
          <a:p>
            <a:pPr>
              <a:lnSpc>
                <a:spcPct val="150000"/>
              </a:lnSpc>
            </a:pPr>
            <a:r>
              <a:rPr b="1" i="1" lang="it-IT" sz="1200">
                <a:solidFill>
                  <a:srgbClr val="333399"/>
                </a:solidFill>
                <a:latin typeface="Tahoma"/>
                <a:ea typeface="ＭＳ Ｐゴシック"/>
              </a:rPr>
              <a:t>POSIZIONAMENTO NOTORIETÀ/SODDISFAZIONE</a:t>
            </a:r>
            <a:endParaRPr/>
          </a:p>
        </p:txBody>
      </p:sp>
      <p:pic>
        <p:nvPicPr>
          <p:cNvPr id="477" name="Immagine 2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971640" y="1778400"/>
            <a:ext cx="4680000" cy="4226760"/>
          </a:xfrm>
          <a:prstGeom prst="rect">
            <a:avLst/>
          </a:prstGeom>
          <a:ln>
            <a:noFill/>
          </a:ln>
        </p:spPr>
      </p:pic>
      <p:pic>
        <p:nvPicPr>
          <p:cNvPr id="478" name="Immagine 4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971640" y="1772640"/>
            <a:ext cx="4680000" cy="4232520"/>
          </a:xfrm>
          <a:prstGeom prst="rect">
            <a:avLst/>
          </a:prstGeom>
          <a:ln>
            <a:noFill/>
          </a:ln>
        </p:spPr>
      </p:pic>
      <p:sp>
        <p:nvSpPr>
          <p:cNvPr id="479" name="CustomShape 4"/>
          <p:cNvSpPr/>
          <p:nvPr/>
        </p:nvSpPr>
        <p:spPr>
          <a:xfrm>
            <a:off x="5667840" y="1197000"/>
            <a:ext cx="3440520" cy="11559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it-IT" sz="1400">
                <a:solidFill>
                  <a:srgbClr val="595959"/>
                </a:solidFill>
                <a:latin typeface="Tahoma"/>
                <a:ea typeface="ＭＳ Ｐゴシック"/>
              </a:rPr>
              <a:t>Nel complesso, il posizionamento di M&amp;P è positivo per quanto riguarda il livello globale di soddisfazione, mentre si presenta, sia pur lievemente, carente per il livello globale di notorietà</a:t>
            </a:r>
            <a:endParaRPr/>
          </a:p>
        </p:txBody>
      </p:sp>
      <p:sp>
        <p:nvSpPr>
          <p:cNvPr id="480" name="CustomShape 5"/>
          <p:cNvSpPr/>
          <p:nvPr/>
        </p:nvSpPr>
        <p:spPr>
          <a:xfrm>
            <a:off x="5662800" y="2565000"/>
            <a:ext cx="3475800" cy="3516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it-IT" sz="1400">
                <a:solidFill>
                  <a:srgbClr val="595959"/>
                </a:solidFill>
                <a:latin typeface="Tahoma"/>
                <a:ea typeface="ＭＳ Ｐゴシック"/>
              </a:rPr>
              <a:t>Il posizionamento complessivo si riflette in maniera differente sui segmenti di utenza profilati</a:t>
            </a:r>
            <a:endParaRPr/>
          </a:p>
          <a:p>
            <a:pPr>
              <a:lnSpc>
                <a:spcPct val="100000"/>
              </a:lnSpc>
            </a:pPr>
            <a:r>
              <a:rPr lang="it-IT" sz="1400">
                <a:solidFill>
                  <a:srgbClr val="595959"/>
                </a:solidFill>
                <a:latin typeface="Tahoma"/>
                <a:ea typeface="ＭＳ Ｐゴシック"/>
              </a:rPr>
              <a:t>L’utente </a:t>
            </a:r>
            <a:r>
              <a:rPr lang="it-IT" sz="1400">
                <a:solidFill>
                  <a:srgbClr val="a50021"/>
                </a:solidFill>
                <a:latin typeface="Tahoma"/>
                <a:ea typeface="ＭＳ Ｐゴシック"/>
              </a:rPr>
              <a:t>Salesi</a:t>
            </a:r>
            <a:r>
              <a:rPr lang="it-IT" sz="1400">
                <a:solidFill>
                  <a:srgbClr val="595959"/>
                </a:solidFill>
                <a:latin typeface="Tahoma"/>
                <a:ea typeface="ＭＳ Ｐゴシック"/>
              </a:rPr>
              <a:t>, pur con un livello di soddisfazione lievemente superiore alla media, mostra la stessa «sofferenza» nella notorietà</a:t>
            </a:r>
            <a:endParaRPr/>
          </a:p>
          <a:p>
            <a:pPr>
              <a:lnSpc>
                <a:spcPct val="100000"/>
              </a:lnSpc>
            </a:pPr>
            <a:r>
              <a:rPr lang="it-IT" sz="1400">
                <a:solidFill>
                  <a:srgbClr val="595959"/>
                </a:solidFill>
                <a:latin typeface="Tahoma"/>
                <a:ea typeface="ＭＳ Ｐゴシック"/>
              </a:rPr>
              <a:t>Decisamente migliore il posizionamento del </a:t>
            </a:r>
            <a:r>
              <a:rPr lang="it-IT" sz="1400">
                <a:solidFill>
                  <a:srgbClr val="a50021"/>
                </a:solidFill>
                <a:latin typeface="Tahoma"/>
                <a:ea typeface="ＭＳ Ｐゴシック"/>
              </a:rPr>
              <a:t>Digitale</a:t>
            </a:r>
            <a:r>
              <a:rPr lang="it-IT" sz="1400">
                <a:solidFill>
                  <a:srgbClr val="595959"/>
                </a:solidFill>
                <a:latin typeface="Tahoma"/>
                <a:ea typeface="ＭＳ Ｐゴシック"/>
              </a:rPr>
              <a:t> e, soprattutto del </a:t>
            </a:r>
            <a:r>
              <a:rPr lang="it-IT" sz="1400">
                <a:solidFill>
                  <a:srgbClr val="a50021"/>
                </a:solidFill>
                <a:latin typeface="Tahoma"/>
                <a:ea typeface="ＭＳ Ｐゴシック"/>
              </a:rPr>
              <a:t>Residente</a:t>
            </a:r>
            <a:r>
              <a:rPr lang="it-IT" sz="1400">
                <a:solidFill>
                  <a:srgbClr val="595959"/>
                </a:solidFill>
                <a:latin typeface="Tahoma"/>
                <a:ea typeface="ＭＳ Ｐゴシック"/>
              </a:rPr>
              <a:t>, entrambi meglio performanti nei livelli riscontrabili rispetto a quelli medi</a:t>
            </a:r>
            <a:endParaRPr/>
          </a:p>
          <a:p>
            <a:pPr>
              <a:lnSpc>
                <a:spcPct val="100000"/>
              </a:lnSpc>
            </a:pPr>
            <a:r>
              <a:rPr lang="it-IT" sz="1400">
                <a:solidFill>
                  <a:srgbClr val="595959"/>
                </a:solidFill>
                <a:latin typeface="Tahoma"/>
                <a:ea typeface="ＭＳ Ｐゴシック"/>
              </a:rPr>
              <a:t>Meritevole di particolare attenzione è il segmento del </a:t>
            </a:r>
            <a:r>
              <a:rPr lang="it-IT" sz="1400">
                <a:solidFill>
                  <a:srgbClr val="a50021"/>
                </a:solidFill>
                <a:latin typeface="Tahoma"/>
                <a:ea typeface="ＭＳ Ｐゴシック"/>
              </a:rPr>
              <a:t>Fedele</a:t>
            </a:r>
            <a:r>
              <a:rPr lang="it-IT" sz="1400">
                <a:solidFill>
                  <a:srgbClr val="595959"/>
                </a:solidFill>
                <a:latin typeface="Tahoma"/>
                <a:ea typeface="ＭＳ Ｐゴシック"/>
              </a:rPr>
              <a:t>, con un livello di soddisfazione sensibilmente inferiore alla media del campione</a:t>
            </a:r>
            <a:endParaRPr/>
          </a:p>
        </p:txBody>
      </p:sp>
    </p:spTree>
  </p:cSld>
  <p:timing>
    <p:tnLst>
      <p:par>
        <p:cTn id="60" dur="indefinite" restart="never" nodeType="tmRoot">
          <p:childTnLst>
            <p:seq>
              <p:cTn id="61" dur="indefinite" nodeType="mainSeq">
                <p:childTnLst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nodeType="clickEffect" fill="hold" presetClass="entr" presetID="3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6" dur="100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7" dur="100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8" dur="100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69" dur="100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4" dur="50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7" dur="5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TextShape 1"/>
          <p:cNvSpPr txBox="1"/>
          <p:nvPr/>
        </p:nvSpPr>
        <p:spPr>
          <a:xfrm>
            <a:off x="0" y="6613560"/>
            <a:ext cx="533160" cy="24408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fld id="{97F07826-3946-4899-B304-B3DB1CC186BD}" type="slidenum">
              <a:rPr lang="it-IT" sz="1000">
                <a:solidFill>
                  <a:srgbClr val="990000"/>
                </a:solidFill>
                <a:latin typeface="Arial"/>
                <a:ea typeface="ＭＳ Ｐゴシック"/>
              </a:rPr>
              <a:t>&lt;numero&gt;</a:t>
            </a:fld>
            <a:endParaRPr/>
          </a:p>
        </p:txBody>
      </p:sp>
      <p:sp>
        <p:nvSpPr>
          <p:cNvPr id="482" name="TextShape 2"/>
          <p:cNvSpPr txBox="1"/>
          <p:nvPr/>
        </p:nvSpPr>
        <p:spPr>
          <a:xfrm>
            <a:off x="457200" y="274680"/>
            <a:ext cx="8229240" cy="6328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it-IT" sz="3200">
                <a:solidFill>
                  <a:srgbClr val="333399"/>
                </a:solidFill>
                <a:latin typeface="Tahoma"/>
                <a:ea typeface="ＭＳ Ｐゴシック"/>
              </a:rPr>
              <a:t>CONCLUSIONI</a:t>
            </a:r>
            <a:r>
              <a:rPr lang="it-IT" sz="3200">
                <a:solidFill>
                  <a:srgbClr val="333399"/>
                </a:solidFill>
                <a:latin typeface="Tahoma"/>
                <a:ea typeface="ＭＳ Ｐゴシック"/>
              </a:rPr>
              <a:t>	</a:t>
            </a:r>
            <a:r>
              <a:rPr lang="it-IT" sz="3200">
                <a:solidFill>
                  <a:srgbClr val="333399"/>
                </a:solidFill>
                <a:latin typeface="Tahoma"/>
                <a:ea typeface="ＭＳ Ｐゴシック"/>
              </a:rPr>
              <a:t>	</a:t>
            </a:r>
            <a:r>
              <a:rPr lang="it-IT" sz="3200">
                <a:solidFill>
                  <a:srgbClr val="333399"/>
                </a:solidFill>
                <a:latin typeface="Tahoma"/>
                <a:ea typeface="ＭＳ Ｐゴシック"/>
              </a:rPr>
              <a:t>	</a:t>
            </a:r>
            <a:r>
              <a:rPr lang="it-IT" sz="2000">
                <a:solidFill>
                  <a:srgbClr val="333399"/>
                </a:solidFill>
                <a:latin typeface="Tahoma"/>
                <a:ea typeface="ＭＳ Ｐゴシック"/>
              </a:rPr>
              <a:t>2/2</a:t>
            </a:r>
            <a:endParaRPr/>
          </a:p>
        </p:txBody>
      </p:sp>
      <p:sp>
        <p:nvSpPr>
          <p:cNvPr id="483" name="CustomShape 3"/>
          <p:cNvSpPr/>
          <p:nvPr/>
        </p:nvSpPr>
        <p:spPr>
          <a:xfrm>
            <a:off x="860400" y="1124640"/>
            <a:ext cx="3035520" cy="36396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5000" bIns="45000"/>
          <a:p>
            <a:pPr>
              <a:lnSpc>
                <a:spcPct val="150000"/>
              </a:lnSpc>
            </a:pPr>
            <a:r>
              <a:rPr b="1" i="1" lang="it-IT" sz="1200">
                <a:solidFill>
                  <a:srgbClr val="333399"/>
                </a:solidFill>
                <a:latin typeface="Tahoma"/>
                <a:ea typeface="ＭＳ Ｐゴシック"/>
              </a:rPr>
              <a:t>I PUNTI DI FORZA DI M&amp;P</a:t>
            </a:r>
            <a:endParaRPr/>
          </a:p>
        </p:txBody>
      </p:sp>
      <p:sp>
        <p:nvSpPr>
          <p:cNvPr id="484" name="CustomShape 4"/>
          <p:cNvSpPr/>
          <p:nvPr/>
        </p:nvSpPr>
        <p:spPr>
          <a:xfrm>
            <a:off x="860400" y="3429000"/>
            <a:ext cx="3035520" cy="36396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5000" bIns="45000"/>
          <a:p>
            <a:pPr>
              <a:lnSpc>
                <a:spcPct val="150000"/>
              </a:lnSpc>
            </a:pPr>
            <a:r>
              <a:rPr b="1" i="1" lang="it-IT" sz="1200">
                <a:solidFill>
                  <a:srgbClr val="333399"/>
                </a:solidFill>
                <a:latin typeface="Tahoma"/>
                <a:ea typeface="ＭＳ Ｐゴシック"/>
              </a:rPr>
              <a:t>I MARGINI DI MIGLIORAMENTO</a:t>
            </a:r>
            <a:endParaRPr/>
          </a:p>
        </p:txBody>
      </p:sp>
      <p:sp>
        <p:nvSpPr>
          <p:cNvPr id="485" name="CustomShape 5"/>
          <p:cNvSpPr/>
          <p:nvPr/>
        </p:nvSpPr>
        <p:spPr>
          <a:xfrm>
            <a:off x="860400" y="1521720"/>
            <a:ext cx="7826040" cy="11718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it-IT" sz="1400">
                <a:solidFill>
                  <a:srgbClr val="a50021"/>
                </a:solidFill>
                <a:latin typeface="Tahoma"/>
                <a:ea typeface="ＭＳ Ｐゴシック"/>
              </a:rPr>
              <a:t>Elevato presidio del territorio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it-IT" sz="1400">
                <a:solidFill>
                  <a:srgbClr val="a50021"/>
                </a:solidFill>
                <a:latin typeface="Tahoma"/>
                <a:ea typeface="ＭＳ Ｐゴシック"/>
              </a:rPr>
              <a:t>Apprezzamento dell’utenza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it-IT" sz="1400">
                <a:solidFill>
                  <a:srgbClr val="a50021"/>
                </a:solidFill>
                <a:latin typeface="Tahoma"/>
                <a:ea typeface="ＭＳ Ｐゴシック"/>
              </a:rPr>
              <a:t>Erogazione di servizi «aggiuntivi»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it-IT" sz="1400">
                <a:solidFill>
                  <a:srgbClr val="a50021"/>
                </a:solidFill>
                <a:latin typeface="Tahoma"/>
                <a:ea typeface="ＭＳ Ｐゴシック"/>
              </a:rPr>
              <a:t>Qualità del dialogo con gli utenti (sito web, numero verde, cortesia del personale)</a:t>
            </a:r>
            <a:endParaRPr/>
          </a:p>
        </p:txBody>
      </p:sp>
      <p:sp>
        <p:nvSpPr>
          <p:cNvPr id="486" name="CustomShape 6"/>
          <p:cNvSpPr/>
          <p:nvPr/>
        </p:nvSpPr>
        <p:spPr>
          <a:xfrm>
            <a:off x="860400" y="3773880"/>
            <a:ext cx="7826040" cy="16894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it-IT" sz="1400">
                <a:solidFill>
                  <a:srgbClr val="a50021"/>
                </a:solidFill>
                <a:latin typeface="Tahoma"/>
                <a:ea typeface="ＭＳ Ｐゴシック"/>
              </a:rPr>
              <a:t>Valorizzazione della Carta dei Servizi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it-IT" sz="1400">
                <a:solidFill>
                  <a:srgbClr val="a50021"/>
                </a:solidFill>
                <a:latin typeface="Tahoma"/>
                <a:ea typeface="ＭＳ Ｐゴシック"/>
              </a:rPr>
              <a:t>Informazione/comunicazione sui servizi erogati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it-IT" sz="1400">
                <a:solidFill>
                  <a:srgbClr val="a50021"/>
                </a:solidFill>
                <a:latin typeface="Tahoma"/>
                <a:ea typeface="ＭＳ Ｐゴシック"/>
              </a:rPr>
              <a:t>Accessibilità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it-IT" sz="1400">
                <a:solidFill>
                  <a:srgbClr val="a50021"/>
                </a:solidFill>
                <a:latin typeface="Tahoma"/>
                <a:ea typeface="ＭＳ Ｐゴシック"/>
              </a:rPr>
              <a:t>Cura dei segmenti di utenza maggiormente «strategici»: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i="1" lang="it-IT" sz="1200">
                <a:solidFill>
                  <a:srgbClr val="a50021"/>
                </a:solidFill>
                <a:latin typeface="Tahoma"/>
                <a:ea typeface="ＭＳ Ｐゴシック"/>
              </a:rPr>
              <a:t>il Fedele, subito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i="1" lang="it-IT" sz="1200">
                <a:solidFill>
                  <a:srgbClr val="a50021"/>
                </a:solidFill>
                <a:latin typeface="Tahoma"/>
                <a:ea typeface="ＭＳ Ｐゴシック"/>
              </a:rPr>
              <a:t>il Digitale, in prospettiva </a:t>
            </a:r>
            <a:endParaRPr/>
          </a:p>
        </p:txBody>
      </p:sp>
    </p:spTree>
  </p:cSld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TextShape 1"/>
          <p:cNvSpPr txBox="1"/>
          <p:nvPr/>
        </p:nvSpPr>
        <p:spPr>
          <a:xfrm>
            <a:off x="0" y="6613560"/>
            <a:ext cx="533160" cy="24408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fld id="{F4855E76-C86C-4A84-B4A4-ECC85171BE2F}" type="slidenum">
              <a:rPr lang="it-IT" sz="1000">
                <a:solidFill>
                  <a:srgbClr val="990000"/>
                </a:solidFill>
                <a:latin typeface="Arial"/>
                <a:ea typeface="ＭＳ Ｐゴシック"/>
              </a:rPr>
              <a:t>&lt;numero&gt;</a:t>
            </a:fld>
            <a:endParaRPr/>
          </a:p>
        </p:txBody>
      </p:sp>
      <p:sp>
        <p:nvSpPr>
          <p:cNvPr id="488" name="CustomShape 2"/>
          <p:cNvSpPr/>
          <p:nvPr/>
        </p:nvSpPr>
        <p:spPr>
          <a:xfrm>
            <a:off x="758520" y="2205000"/>
            <a:ext cx="7559280" cy="54684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5000" bIns="45000"/>
          <a:p>
            <a:pPr algn="ctr">
              <a:lnSpc>
                <a:spcPct val="150000"/>
              </a:lnSpc>
            </a:pPr>
            <a:r>
              <a:rPr lang="it-IT" sz="2000">
                <a:solidFill>
                  <a:srgbClr val="a50021"/>
                </a:solidFill>
                <a:latin typeface="Calibri Light"/>
                <a:ea typeface="ＭＳ Ｐゴシック"/>
              </a:rPr>
              <a:t> </a:t>
            </a:r>
            <a:endParaRPr/>
          </a:p>
        </p:txBody>
      </p:sp>
      <p:sp>
        <p:nvSpPr>
          <p:cNvPr id="489" name="CustomShape 3"/>
          <p:cNvSpPr/>
          <p:nvPr/>
        </p:nvSpPr>
        <p:spPr>
          <a:xfrm>
            <a:off x="829800" y="5301360"/>
            <a:ext cx="7416360" cy="9687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>
              <a:lnSpc>
                <a:spcPct val="8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it-IT">
                <a:solidFill>
                  <a:srgbClr val="333399"/>
                </a:solidFill>
                <a:latin typeface="Calibri Light"/>
                <a:ea typeface="ＭＳ Ｐゴシック"/>
              </a:rPr>
              <a:t>INDAGINE DI CUSTOMER SATISFACTION SUI PARCHEGGI A RASO</a:t>
            </a:r>
            <a:endParaRPr/>
          </a:p>
        </p:txBody>
      </p:sp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extShape 1"/>
          <p:cNvSpPr txBox="1"/>
          <p:nvPr/>
        </p:nvSpPr>
        <p:spPr>
          <a:xfrm>
            <a:off x="0" y="6613560"/>
            <a:ext cx="533160" cy="24408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fld id="{70C1302F-FF6D-4036-9AA7-30A36FD9D54C}" type="slidenum">
              <a:rPr lang="it-IT" sz="1000">
                <a:solidFill>
                  <a:srgbClr val="990000"/>
                </a:solidFill>
                <a:latin typeface="Arial"/>
                <a:ea typeface="ＭＳ Ｐゴシック"/>
              </a:rPr>
              <a:t>&lt;numero&gt;</a:t>
            </a:fld>
            <a:endParaRPr/>
          </a:p>
        </p:txBody>
      </p:sp>
      <p:sp>
        <p:nvSpPr>
          <p:cNvPr id="150" name="TextShape 2"/>
          <p:cNvSpPr txBox="1"/>
          <p:nvPr/>
        </p:nvSpPr>
        <p:spPr>
          <a:xfrm>
            <a:off x="755640" y="274680"/>
            <a:ext cx="7930800" cy="6328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it-IT" sz="2800">
                <a:solidFill>
                  <a:srgbClr val="333399"/>
                </a:solidFill>
                <a:latin typeface="Tahoma"/>
                <a:ea typeface="ＭＳ Ｐゴシック"/>
              </a:rPr>
              <a:t>OBIETTIVO E METODO</a:t>
            </a:r>
            <a:r>
              <a:rPr lang="it-IT" sz="3600">
                <a:solidFill>
                  <a:srgbClr val="333399"/>
                </a:solidFill>
                <a:latin typeface="Tahoma"/>
                <a:ea typeface="ＭＳ Ｐゴシック"/>
              </a:rPr>
              <a:t>	</a:t>
            </a:r>
            <a:r>
              <a:rPr lang="it-IT" sz="3600">
                <a:solidFill>
                  <a:srgbClr val="333399"/>
                </a:solidFill>
                <a:latin typeface="Tahoma"/>
                <a:ea typeface="ＭＳ Ｐゴシック"/>
              </a:rPr>
              <a:t>	</a:t>
            </a:r>
            <a:r>
              <a:rPr lang="it-IT" sz="3600">
                <a:solidFill>
                  <a:srgbClr val="333399"/>
                </a:solidFill>
                <a:latin typeface="Tahoma"/>
                <a:ea typeface="ＭＳ Ｐゴシック"/>
              </a:rPr>
              <a:t>	</a:t>
            </a:r>
            <a:r>
              <a:rPr lang="it-IT" sz="2000">
                <a:solidFill>
                  <a:srgbClr val="333399"/>
                </a:solidFill>
                <a:latin typeface="Tahoma"/>
                <a:ea typeface="ＭＳ Ｐゴシック"/>
              </a:rPr>
              <a:t>1/2</a:t>
            </a:r>
            <a:r>
              <a:rPr lang="it-IT" sz="3600">
                <a:solidFill>
                  <a:srgbClr val="333399"/>
                </a:solidFill>
                <a:latin typeface="Tahoma"/>
                <a:ea typeface="ＭＳ Ｐゴシック"/>
              </a:rPr>
              <a:t> </a:t>
            </a:r>
            <a:r>
              <a:rPr lang="it-IT" sz="2800">
                <a:solidFill>
                  <a:srgbClr val="333399"/>
                </a:solidFill>
                <a:latin typeface="Tahoma"/>
                <a:ea typeface="ＭＳ Ｐゴシック"/>
              </a:rPr>
              <a:t> </a:t>
            </a:r>
            <a:endParaRPr/>
          </a:p>
        </p:txBody>
      </p:sp>
      <p:sp>
        <p:nvSpPr>
          <p:cNvPr id="151" name="TextShape 3"/>
          <p:cNvSpPr txBox="1"/>
          <p:nvPr/>
        </p:nvSpPr>
        <p:spPr>
          <a:xfrm>
            <a:off x="457200" y="1052640"/>
            <a:ext cx="8229240" cy="5073120"/>
          </a:xfrm>
          <a:prstGeom prst="rect">
            <a:avLst/>
          </a:prstGeom>
        </p:spPr>
        <p:txBody>
          <a:bodyPr/>
          <a:p>
            <a:pPr algn="ctr">
              <a:lnSpc>
                <a:spcPct val="100000"/>
              </a:lnSpc>
            </a:pPr>
            <a:r>
              <a:rPr b="1" lang="it-IT" sz="2400">
                <a:solidFill>
                  <a:srgbClr val="333399"/>
                </a:solidFill>
                <a:latin typeface="Tahoma"/>
                <a:ea typeface="ＭＳ Ｐゴシック"/>
              </a:rPr>
              <a:t>Dopo una lezione di formazione in aula su: 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it-IT" sz="2400">
                <a:solidFill>
                  <a:srgbClr val="333399"/>
                </a:solidFill>
                <a:latin typeface="Tahoma"/>
                <a:ea typeface="ＭＳ Ｐゴシック"/>
              </a:rPr>
              <a:t>Marketing e sicurezza del lavoro,</a:t>
            </a:r>
            <a:endParaRPr/>
          </a:p>
          <a:p>
            <a:pPr algn="ctr">
              <a:lnSpc>
                <a:spcPct val="100000"/>
              </a:lnSpc>
            </a:pPr>
            <a:r>
              <a:rPr lang="it-IT" sz="2400">
                <a:solidFill>
                  <a:srgbClr val="333399"/>
                </a:solidFill>
                <a:latin typeface="Tahoma"/>
                <a:ea typeface="ＭＳ Ｐゴシック"/>
              </a:rPr>
              <a:t>Sono stati coinvolti 7 studenti del terzo anno</a:t>
            </a:r>
            <a:endParaRPr/>
          </a:p>
          <a:p>
            <a:pPr algn="ctr">
              <a:lnSpc>
                <a:spcPct val="100000"/>
              </a:lnSpc>
            </a:pPr>
            <a:r>
              <a:rPr lang="it-IT" sz="2400">
                <a:solidFill>
                  <a:srgbClr val="333399"/>
                </a:solidFill>
                <a:latin typeface="Tahoma"/>
                <a:ea typeface="ＭＳ Ｐゴシック"/>
              </a:rPr>
              <a:t>Ed uno studente del quinto anno.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it-IT" sz="2400">
                <a:solidFill>
                  <a:srgbClr val="333399"/>
                </a:solidFill>
                <a:latin typeface="Tahoma"/>
                <a:ea typeface="ＭＳ Ｐゴシック"/>
              </a:rPr>
              <a:t>Quest’ultimo ha aggiornato una App per l’acquisizione delle risposte.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it-IT" sz="2400">
                <a:solidFill>
                  <a:srgbClr val="333399"/>
                </a:solidFill>
                <a:latin typeface="Tahoma"/>
                <a:ea typeface="ＭＳ Ｐゴシック"/>
              </a:rPr>
              <a:t>Mentre i ragazzi del terzo anno sono stati impegnati sul campo tre settimane, mattina e pomeriggio, per la rilevazione.</a:t>
            </a:r>
            <a:endParaRPr/>
          </a:p>
        </p:txBody>
      </p:sp>
      <p:pic>
        <p:nvPicPr>
          <p:cNvPr id="152" name="Immagine 14" descr=""/>
          <p:cNvPicPr/>
          <p:nvPr/>
        </p:nvPicPr>
        <p:blipFill>
          <a:blip r:embed="rId1"/>
          <a:srcRect l="0" t="16175" r="0" b="0"/>
          <a:stretch>
            <a:fillRect/>
          </a:stretch>
        </p:blipFill>
        <p:spPr>
          <a:xfrm>
            <a:off x="5724000" y="332640"/>
            <a:ext cx="1656000" cy="5821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2" dur="indefinite" restart="never" nodeType="tmRoot">
          <p:childTnLst>
            <p:seq>
              <p:cTn id="13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extShape 1"/>
          <p:cNvSpPr txBox="1"/>
          <p:nvPr/>
        </p:nvSpPr>
        <p:spPr>
          <a:xfrm>
            <a:off x="0" y="6613560"/>
            <a:ext cx="533160" cy="24408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fld id="{ED5A4F41-3C18-48C7-A84A-2E48C19AEB32}" type="slidenum">
              <a:rPr lang="it-IT" sz="1000">
                <a:solidFill>
                  <a:srgbClr val="990000"/>
                </a:solidFill>
                <a:latin typeface="Arial"/>
                <a:ea typeface="ＭＳ Ｐゴシック"/>
              </a:rPr>
              <a:t>&lt;numero&gt;</a:t>
            </a:fld>
            <a:endParaRPr/>
          </a:p>
        </p:txBody>
      </p:sp>
      <p:sp>
        <p:nvSpPr>
          <p:cNvPr id="154" name="TextShape 2"/>
          <p:cNvSpPr txBox="1"/>
          <p:nvPr/>
        </p:nvSpPr>
        <p:spPr>
          <a:xfrm>
            <a:off x="457200" y="274680"/>
            <a:ext cx="8229240" cy="6328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it-IT" sz="3200">
                <a:solidFill>
                  <a:srgbClr val="333399"/>
                </a:solidFill>
                <a:latin typeface="Tahoma"/>
                <a:ea typeface="ＭＳ Ｐゴシック"/>
              </a:rPr>
              <a:t>AGENDA</a:t>
            </a:r>
            <a:endParaRPr/>
          </a:p>
        </p:txBody>
      </p:sp>
      <p:sp>
        <p:nvSpPr>
          <p:cNvPr id="155" name="CustomShape 3"/>
          <p:cNvSpPr/>
          <p:nvPr/>
        </p:nvSpPr>
        <p:spPr>
          <a:xfrm>
            <a:off x="395280" y="1338120"/>
            <a:ext cx="8353080" cy="37566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50000"/>
              </a:lnSpc>
            </a:pPr>
            <a:endParaRPr/>
          </a:p>
          <a:p>
            <a:pPr lvl="1">
              <a:lnSpc>
                <a:spcPct val="150000"/>
              </a:lnSpc>
              <a:buFont typeface="Wingdings" charset="2"/>
              <a:buChar char=""/>
            </a:pPr>
            <a:r>
              <a:rPr lang="it-IT" sz="2400">
                <a:solidFill>
                  <a:srgbClr val="bfbfbf"/>
                </a:solidFill>
                <a:latin typeface="Tahoma"/>
                <a:ea typeface="ＭＳ Ｐゴシック"/>
              </a:rPr>
              <a:t> </a:t>
            </a:r>
            <a:r>
              <a:rPr lang="it-IT" sz="2400">
                <a:solidFill>
                  <a:srgbClr val="bfbfbf"/>
                </a:solidFill>
                <a:latin typeface="Tahoma"/>
                <a:ea typeface="ＭＳ Ｐゴシック"/>
              </a:rPr>
              <a:t>OBIETTIVO E METODO </a:t>
            </a:r>
            <a:endParaRPr/>
          </a:p>
          <a:p>
            <a:pPr lvl="1">
              <a:lnSpc>
                <a:spcPct val="150000"/>
              </a:lnSpc>
              <a:buFont typeface="Wingdings" charset="2"/>
              <a:buChar char=""/>
            </a:pPr>
            <a:r>
              <a:rPr lang="it-IT" sz="2400">
                <a:solidFill>
                  <a:srgbClr val="333399"/>
                </a:solidFill>
                <a:latin typeface="Tahoma"/>
                <a:ea typeface="ＭＳ Ｐゴシック"/>
              </a:rPr>
              <a:t> </a:t>
            </a:r>
            <a:r>
              <a:rPr b="1" lang="it-IT" sz="2400">
                <a:solidFill>
                  <a:srgbClr val="333399"/>
                </a:solidFill>
                <a:latin typeface="Tahoma"/>
                <a:ea typeface="ＭＳ Ｐゴシック"/>
              </a:rPr>
              <a:t>IL CAMPIONE</a:t>
            </a:r>
            <a:endParaRPr/>
          </a:p>
          <a:p>
            <a:pPr lvl="1">
              <a:lnSpc>
                <a:spcPct val="150000"/>
              </a:lnSpc>
              <a:buFont typeface="Wingdings" charset="2"/>
              <a:buChar char=""/>
            </a:pPr>
            <a:r>
              <a:rPr lang="it-IT" sz="2400">
                <a:solidFill>
                  <a:srgbClr val="bfbfbf"/>
                </a:solidFill>
                <a:latin typeface="Tahoma"/>
                <a:ea typeface="ＭＳ Ｐゴシック"/>
              </a:rPr>
              <a:t> </a:t>
            </a:r>
            <a:r>
              <a:rPr lang="it-IT" sz="2400">
                <a:solidFill>
                  <a:srgbClr val="bfbfbf"/>
                </a:solidFill>
                <a:latin typeface="Tahoma"/>
                <a:ea typeface="ＭＳ Ｐゴシック"/>
              </a:rPr>
              <a:t>LA NOTORIETÀ DI M&amp;P</a:t>
            </a:r>
            <a:endParaRPr/>
          </a:p>
          <a:p>
            <a:pPr lvl="1">
              <a:lnSpc>
                <a:spcPct val="150000"/>
              </a:lnSpc>
              <a:buFont typeface="Wingdings" charset="2"/>
              <a:buChar char=""/>
            </a:pPr>
            <a:r>
              <a:rPr lang="it-IT" sz="2400">
                <a:solidFill>
                  <a:srgbClr val="bfbfbf"/>
                </a:solidFill>
                <a:latin typeface="Tahoma"/>
                <a:ea typeface="ＭＳ Ｐゴシック"/>
              </a:rPr>
              <a:t> </a:t>
            </a:r>
            <a:r>
              <a:rPr lang="it-IT" sz="2400">
                <a:solidFill>
                  <a:srgbClr val="bfbfbf"/>
                </a:solidFill>
                <a:latin typeface="Tahoma"/>
                <a:ea typeface="ＭＳ Ｐゴシック"/>
              </a:rPr>
              <a:t>LA SODDISFAZIONE DEGLI UTENTI</a:t>
            </a:r>
            <a:endParaRPr/>
          </a:p>
          <a:p>
            <a:pPr lvl="1">
              <a:lnSpc>
                <a:spcPct val="150000"/>
              </a:lnSpc>
              <a:buFont typeface="Wingdings" charset="2"/>
              <a:buChar char=""/>
            </a:pPr>
            <a:r>
              <a:rPr lang="it-IT" sz="2400">
                <a:solidFill>
                  <a:srgbClr val="bfbfbf"/>
                </a:solidFill>
                <a:latin typeface="Tahoma"/>
                <a:ea typeface="ＭＳ Ｐゴシック"/>
              </a:rPr>
              <a:t> </a:t>
            </a:r>
            <a:r>
              <a:rPr lang="it-IT" sz="2400">
                <a:solidFill>
                  <a:srgbClr val="bfbfbf"/>
                </a:solidFill>
                <a:latin typeface="Tahoma"/>
                <a:ea typeface="ＭＳ Ｐゴシック"/>
              </a:rPr>
              <a:t>CONCLUSIONI</a:t>
            </a:r>
            <a:endParaRPr/>
          </a:p>
          <a:p>
            <a:pPr>
              <a:lnSpc>
                <a:spcPct val="150000"/>
              </a:lnSpc>
            </a:pPr>
            <a:endParaRPr/>
          </a:p>
        </p:txBody>
      </p:sp>
    </p:spTree>
  </p:cSld>
  <p:timing>
    <p:tnLst>
      <p:par>
        <p:cTn id="14" dur="indefinite" restart="never" nodeType="tmRoot">
          <p:childTnLst>
            <p:seq>
              <p:cTn id="15" dur="indefinite" nodeType="mainSeq">
                <p:childTnLst>
                  <p:par>
                    <p:cTn id="16" nodeType="clickEffect" fill="hold">
                      <p:stCondLst>
                        <p:cond delay="indefinite"/>
                      </p:stCondLst>
                      <p:childTnLst>
                        <p:par>
                          <p:cTn id="17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afterEffect" fill="hold" presetClass="entr" presetID="18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 additive="repl">
                                        <p:cTn id="20" dur="2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extShape 1"/>
          <p:cNvSpPr txBox="1"/>
          <p:nvPr/>
        </p:nvSpPr>
        <p:spPr>
          <a:xfrm>
            <a:off x="0" y="6613560"/>
            <a:ext cx="533160" cy="24408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fld id="{29C4A070-8759-4CEE-ACC4-48D0EF6CC255}" type="slidenum">
              <a:rPr lang="it-IT" sz="1000">
                <a:solidFill>
                  <a:srgbClr val="990000"/>
                </a:solidFill>
                <a:latin typeface="Arial"/>
                <a:ea typeface="ＭＳ Ｐゴシック"/>
              </a:rPr>
              <a:t>&lt;numero&gt;</a:t>
            </a:fld>
            <a:endParaRPr/>
          </a:p>
        </p:txBody>
      </p:sp>
      <p:sp>
        <p:nvSpPr>
          <p:cNvPr id="157" name="TextShape 2"/>
          <p:cNvSpPr txBox="1"/>
          <p:nvPr/>
        </p:nvSpPr>
        <p:spPr>
          <a:xfrm>
            <a:off x="755640" y="274680"/>
            <a:ext cx="7704360" cy="6328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it-IT" sz="2800">
                <a:solidFill>
                  <a:srgbClr val="333399"/>
                </a:solidFill>
                <a:latin typeface="Tahoma"/>
                <a:ea typeface="ＭＳ Ｐゴシック"/>
              </a:rPr>
              <a:t>IL CAMPIONE </a:t>
            </a:r>
            <a:r>
              <a:rPr b="1" lang="it-IT" sz="2800">
                <a:solidFill>
                  <a:srgbClr val="333399"/>
                </a:solidFill>
                <a:latin typeface="Tahoma"/>
                <a:ea typeface="ＭＳ Ｐゴシック"/>
              </a:rPr>
              <a:t>	</a:t>
            </a:r>
            <a:r>
              <a:rPr b="1" lang="it-IT" sz="3200">
                <a:solidFill>
                  <a:srgbClr val="333399"/>
                </a:solidFill>
                <a:latin typeface="Tahoma"/>
                <a:ea typeface="ＭＳ Ｐゴシック"/>
              </a:rPr>
              <a:t>	</a:t>
            </a:r>
            <a:r>
              <a:rPr b="1" lang="it-IT" sz="3200">
                <a:solidFill>
                  <a:srgbClr val="333399"/>
                </a:solidFill>
                <a:latin typeface="Tahoma"/>
                <a:ea typeface="ＭＳ Ｐゴシック"/>
              </a:rPr>
              <a:t>	</a:t>
            </a:r>
            <a:r>
              <a:rPr b="1" lang="it-IT" sz="3200">
                <a:solidFill>
                  <a:srgbClr val="333399"/>
                </a:solidFill>
                <a:latin typeface="Tahoma"/>
                <a:ea typeface="ＭＳ Ｐゴシック"/>
              </a:rPr>
              <a:t>	</a:t>
            </a:r>
            <a:r>
              <a:rPr lang="it-IT" sz="2000">
                <a:solidFill>
                  <a:srgbClr val="333399"/>
                </a:solidFill>
                <a:latin typeface="Tahoma"/>
                <a:ea typeface="ＭＳ Ｐゴシック"/>
              </a:rPr>
              <a:t>1/3</a:t>
            </a:r>
            <a:endParaRPr/>
          </a:p>
        </p:txBody>
      </p:sp>
      <p:sp>
        <p:nvSpPr>
          <p:cNvPr id="158" name="CustomShape 3"/>
          <p:cNvSpPr/>
          <p:nvPr/>
        </p:nvSpPr>
        <p:spPr>
          <a:xfrm>
            <a:off x="3723840" y="3072240"/>
            <a:ext cx="183960" cy="366480"/>
          </a:xfrm>
          <a:prstGeom prst="rect">
            <a:avLst/>
          </a:prstGeom>
          <a:noFill/>
          <a:ln>
            <a:noFill/>
          </a:ln>
        </p:spPr>
      </p:sp>
      <p:sp>
        <p:nvSpPr>
          <p:cNvPr id="159" name="CustomShape 4"/>
          <p:cNvSpPr/>
          <p:nvPr/>
        </p:nvSpPr>
        <p:spPr>
          <a:xfrm>
            <a:off x="755640" y="1098360"/>
            <a:ext cx="1872000" cy="94104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5000" bIns="45000"/>
          <a:p>
            <a:pPr>
              <a:lnSpc>
                <a:spcPct val="150000"/>
              </a:lnSpc>
            </a:pPr>
            <a:r>
              <a:rPr b="1" i="1" lang="it-IT" sz="1200">
                <a:solidFill>
                  <a:srgbClr val="333399"/>
                </a:solidFill>
                <a:latin typeface="Tahoma"/>
                <a:ea typeface="ＭＳ Ｐゴシック"/>
              </a:rPr>
              <a:t>SESSO, ETÀ E </a:t>
            </a:r>
            <a:endParaRPr/>
          </a:p>
          <a:p>
            <a:pPr>
              <a:lnSpc>
                <a:spcPct val="150000"/>
              </a:lnSpc>
            </a:pPr>
            <a:r>
              <a:rPr b="1" i="1" lang="it-IT" sz="1200">
                <a:solidFill>
                  <a:srgbClr val="333399"/>
                </a:solidFill>
                <a:latin typeface="Tahoma"/>
                <a:ea typeface="ＭＳ Ｐゴシック"/>
              </a:rPr>
              <a:t>CONDIZIONE PROFESSIONALE</a:t>
            </a:r>
            <a:endParaRPr/>
          </a:p>
        </p:txBody>
      </p:sp>
      <p:graphicFrame>
        <p:nvGraphicFramePr>
          <p:cNvPr id="160" name="Table 5"/>
          <p:cNvGraphicFramePr/>
          <p:nvPr/>
        </p:nvGraphicFramePr>
        <p:xfrm>
          <a:off x="2988000" y="2451240"/>
          <a:ext cx="1872000" cy="791640"/>
        </p:xfrm>
        <a:graphic>
          <a:graphicData uri="http://schemas.openxmlformats.org/drawingml/2006/table">
            <a:tbl>
              <a:tblPr/>
              <a:tblGrid>
                <a:gridCol w="956880"/>
                <a:gridCol w="915120"/>
              </a:tblGrid>
              <a:tr h="263880">
                <a:tc>
                  <a:txBody>
                    <a:bodyPr lIns="44280" rIns="44280" tIns="0" bIns="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it-IT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Donne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it-IT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Uomini</a:t>
                      </a:r>
                      <a:endParaRPr/>
                    </a:p>
                  </a:txBody>
                  <a:tcPr/>
                </a:tc>
              </a:tr>
              <a:tr h="263880">
                <a:tc>
                  <a:txBody>
                    <a:bodyPr lIns="44280" rIns="44280" tIns="0" bIns="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it-IT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444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590</a:t>
                      </a:r>
                      <a:endParaRPr/>
                    </a:p>
                  </a:txBody>
                  <a:tcPr/>
                </a:tc>
              </a:tr>
              <a:tr h="263880">
                <a:tc>
                  <a:txBody>
                    <a:bodyPr lIns="44280" rIns="44280" tIns="0" bIns="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it-IT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43%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57%</a:t>
                      </a:r>
                      <a:endParaRPr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1" name="Table 6"/>
          <p:cNvGraphicFramePr/>
          <p:nvPr/>
        </p:nvGraphicFramePr>
        <p:xfrm>
          <a:off x="5580000" y="1206720"/>
          <a:ext cx="3292560" cy="2020680"/>
        </p:xfrm>
        <a:graphic>
          <a:graphicData uri="http://schemas.openxmlformats.org/drawingml/2006/table">
            <a:tbl>
              <a:tblPr/>
              <a:tblGrid>
                <a:gridCol w="1872000"/>
                <a:gridCol w="680040"/>
                <a:gridCol w="740520"/>
              </a:tblGrid>
              <a:tr h="243720">
                <a:tc>
                  <a:txBody>
                    <a:bodyPr lIns="44280" rIns="44280" tIns="0" bIns="0" anchor="b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it-IT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Fascia d'età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it-IT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Valore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it-IT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%</a:t>
                      </a:r>
                      <a:endParaRPr/>
                    </a:p>
                  </a:txBody>
                  <a:tcPr/>
                </a:tc>
              </a:tr>
              <a:tr h="295920">
                <a:tc>
                  <a:txBody>
                    <a:bodyPr lIns="44280" rIns="44280" tIns="0" bIns="0" anchor="b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it-IT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18-25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108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10,2%</a:t>
                      </a:r>
                      <a:endParaRPr/>
                    </a:p>
                  </a:txBody>
                  <a:tcPr/>
                </a:tc>
              </a:tr>
              <a:tr h="295920">
                <a:tc>
                  <a:txBody>
                    <a:bodyPr lIns="44280" rIns="44280" tIns="0" bIns="0" anchor="b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it-IT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26-35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107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10,2%</a:t>
                      </a:r>
                      <a:endParaRPr/>
                    </a:p>
                  </a:txBody>
                  <a:tcPr/>
                </a:tc>
              </a:tr>
              <a:tr h="295920">
                <a:tc>
                  <a:txBody>
                    <a:bodyPr lIns="44280" rIns="44280" tIns="0" bIns="0" anchor="b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it-IT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36-45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268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25,4%</a:t>
                      </a:r>
                      <a:endParaRPr/>
                    </a:p>
                  </a:txBody>
                  <a:tcPr/>
                </a:tc>
              </a:tr>
              <a:tr h="295920">
                <a:tc>
                  <a:txBody>
                    <a:bodyPr lIns="44280" rIns="44280" tIns="0" bIns="0" anchor="b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it-IT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46-65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435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41,3%</a:t>
                      </a:r>
                      <a:endParaRPr/>
                    </a:p>
                  </a:txBody>
                  <a:tcPr/>
                </a:tc>
              </a:tr>
              <a:tr h="295920">
                <a:tc>
                  <a:txBody>
                    <a:bodyPr lIns="44280" rIns="44280" tIns="0" bIns="0" anchor="b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it-IT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Oltre 65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136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12,9%</a:t>
                      </a:r>
                      <a:endParaRPr/>
                    </a:p>
                  </a:txBody>
                  <a:tcPr/>
                </a:tc>
              </a:tr>
              <a:tr h="297360">
                <a:tc>
                  <a:txBody>
                    <a:bodyPr lIns="44280" rIns="44280" tIns="0" bIns="0" anchor="b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it-IT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Totale complessivo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it-IT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1054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it-IT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100%</a:t>
                      </a:r>
                      <a:endParaRPr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62" name="Picture 4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3456000" y="1324800"/>
            <a:ext cx="935640" cy="935640"/>
          </a:xfrm>
          <a:prstGeom prst="rect">
            <a:avLst/>
          </a:prstGeom>
          <a:ln>
            <a:noFill/>
          </a:ln>
        </p:spPr>
      </p:pic>
      <p:graphicFrame>
        <p:nvGraphicFramePr>
          <p:cNvPr id="163" name="Table 7"/>
          <p:cNvGraphicFramePr/>
          <p:nvPr/>
        </p:nvGraphicFramePr>
        <p:xfrm>
          <a:off x="5565600" y="3983040"/>
          <a:ext cx="3272040" cy="1779120"/>
        </p:xfrm>
        <a:graphic>
          <a:graphicData uri="http://schemas.openxmlformats.org/drawingml/2006/table">
            <a:tbl>
              <a:tblPr/>
              <a:tblGrid>
                <a:gridCol w="1872000"/>
                <a:gridCol w="680040"/>
                <a:gridCol w="720000"/>
              </a:tblGrid>
              <a:tr h="296280">
                <a:tc>
                  <a:txBody>
                    <a:bodyPr lIns="44280" rIns="44280" tIns="0" bIns="0" anchor="b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it-IT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Situazione lavorativa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b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it-IT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Valore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b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it-IT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%</a:t>
                      </a:r>
                      <a:endParaRPr/>
                    </a:p>
                  </a:txBody>
                  <a:tcPr/>
                </a:tc>
              </a:tr>
              <a:tr h="296280">
                <a:tc>
                  <a:txBody>
                    <a:bodyPr lIns="44280" rIns="44280" tIns="0" bIns="0" anchor="b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it-IT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Lavoratore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723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69,2%</a:t>
                      </a:r>
                      <a:endParaRPr/>
                    </a:p>
                  </a:txBody>
                  <a:tcPr/>
                </a:tc>
              </a:tr>
              <a:tr h="296280">
                <a:tc>
                  <a:txBody>
                    <a:bodyPr lIns="44280" rIns="44280" tIns="0" bIns="0" anchor="b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it-IT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Non occupato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104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10,0%</a:t>
                      </a:r>
                      <a:endParaRPr/>
                    </a:p>
                  </a:txBody>
                  <a:tcPr/>
                </a:tc>
              </a:tr>
              <a:tr h="296280">
                <a:tc>
                  <a:txBody>
                    <a:bodyPr lIns="44280" rIns="44280" tIns="0" bIns="0" anchor="b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it-IT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Pensionato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132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12,6%</a:t>
                      </a:r>
                      <a:endParaRPr/>
                    </a:p>
                  </a:txBody>
                  <a:tcPr/>
                </a:tc>
              </a:tr>
              <a:tr h="296280">
                <a:tc>
                  <a:txBody>
                    <a:bodyPr lIns="44280" rIns="44280" tIns="0" bIns="0" anchor="b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it-IT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Studente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86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8,2%</a:t>
                      </a:r>
                      <a:endParaRPr/>
                    </a:p>
                  </a:txBody>
                  <a:tcPr/>
                </a:tc>
              </a:tr>
              <a:tr h="297720">
                <a:tc>
                  <a:txBody>
                    <a:bodyPr lIns="44280" rIns="44280" tIns="0" bIns="0" anchor="b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it-IT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Totale complessivo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it-IT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1045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it-IT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100%</a:t>
                      </a:r>
                      <a:endParaRPr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4" name="CustomShape 8"/>
          <p:cNvSpPr/>
          <p:nvPr/>
        </p:nvSpPr>
        <p:spPr>
          <a:xfrm>
            <a:off x="772920" y="3983040"/>
            <a:ext cx="4319640" cy="161460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it-IT">
                <a:solidFill>
                  <a:srgbClr val="595959"/>
                </a:solidFill>
                <a:latin typeface="Tahoma"/>
                <a:ea typeface="ＭＳ Ｐゴシック"/>
              </a:rPr>
              <a:t>Oltre 1.000 utenti intervistati</a:t>
            </a:r>
            <a:endParaRPr/>
          </a:p>
          <a:p>
            <a:pPr>
              <a:lnSpc>
                <a:spcPct val="100000"/>
              </a:lnSpc>
            </a:pPr>
            <a:r>
              <a:rPr lang="it-IT">
                <a:solidFill>
                  <a:srgbClr val="595959"/>
                </a:solidFill>
                <a:latin typeface="Tahoma"/>
                <a:ea typeface="ＭＳ Ｐゴシック"/>
              </a:rPr>
              <a:t>Età media superiore ai 47 anni</a:t>
            </a:r>
            <a:endParaRPr/>
          </a:p>
          <a:p>
            <a:pPr>
              <a:lnSpc>
                <a:spcPct val="100000"/>
              </a:lnSpc>
            </a:pPr>
            <a:r>
              <a:rPr lang="it-IT">
                <a:solidFill>
                  <a:srgbClr val="595959"/>
                </a:solidFill>
                <a:latin typeface="Tahoma"/>
                <a:ea typeface="ＭＳ Ｐゴシック"/>
              </a:rPr>
              <a:t>Prevalentemente occupati (70%), pressoché equivalenti i pesi delle altre categorie</a:t>
            </a:r>
            <a:endParaRPr/>
          </a:p>
        </p:txBody>
      </p:sp>
    </p:spTree>
  </p:cSld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TextShape 1"/>
          <p:cNvSpPr txBox="1"/>
          <p:nvPr/>
        </p:nvSpPr>
        <p:spPr>
          <a:xfrm>
            <a:off x="0" y="6613560"/>
            <a:ext cx="533160" cy="24408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fld id="{3D07C1F9-9227-4AE0-81F0-C03A15040378}" type="slidenum">
              <a:rPr lang="it-IT" sz="1000">
                <a:solidFill>
                  <a:srgbClr val="990000"/>
                </a:solidFill>
                <a:latin typeface="Arial"/>
                <a:ea typeface="ＭＳ Ｐゴシック"/>
              </a:rPr>
              <a:t>&lt;numero&gt;</a:t>
            </a:fld>
            <a:endParaRPr/>
          </a:p>
        </p:txBody>
      </p:sp>
      <p:sp>
        <p:nvSpPr>
          <p:cNvPr id="166" name="CustomShape 2"/>
          <p:cNvSpPr/>
          <p:nvPr/>
        </p:nvSpPr>
        <p:spPr>
          <a:xfrm>
            <a:off x="1095480" y="4240080"/>
            <a:ext cx="183960" cy="366480"/>
          </a:xfrm>
          <a:prstGeom prst="rect">
            <a:avLst/>
          </a:prstGeom>
          <a:noFill/>
          <a:ln>
            <a:noFill/>
          </a:ln>
        </p:spPr>
      </p:sp>
      <p:sp>
        <p:nvSpPr>
          <p:cNvPr id="167" name="CustomShape 3"/>
          <p:cNvSpPr/>
          <p:nvPr/>
        </p:nvSpPr>
        <p:spPr>
          <a:xfrm>
            <a:off x="756000" y="1112040"/>
            <a:ext cx="1727280" cy="63756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5000" bIns="45000"/>
          <a:p>
            <a:pPr>
              <a:lnSpc>
                <a:spcPct val="150000"/>
              </a:lnSpc>
            </a:pPr>
            <a:r>
              <a:rPr b="1" i="1" lang="it-IT" sz="1200">
                <a:solidFill>
                  <a:srgbClr val="333399"/>
                </a:solidFill>
                <a:latin typeface="Tahoma"/>
                <a:ea typeface="ＭＳ Ｐゴシック"/>
              </a:rPr>
              <a:t>PROVENIENZA DEGLI UTENTI</a:t>
            </a:r>
            <a:endParaRPr/>
          </a:p>
        </p:txBody>
      </p:sp>
      <p:sp>
        <p:nvSpPr>
          <p:cNvPr id="168" name="CustomShape 4"/>
          <p:cNvSpPr/>
          <p:nvPr/>
        </p:nvSpPr>
        <p:spPr>
          <a:xfrm>
            <a:off x="819000" y="3645000"/>
            <a:ext cx="2744280" cy="18126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it-IT">
                <a:solidFill>
                  <a:srgbClr val="595959"/>
                </a:solidFill>
                <a:latin typeface="Tahoma"/>
                <a:ea typeface="ＭＳ Ｐゴシック"/>
              </a:rPr>
              <a:t>La maggior parte degli utenti proviene dal territorio comunale di Ancona </a:t>
            </a:r>
            <a:endParaRPr/>
          </a:p>
          <a:p>
            <a:pPr>
              <a:lnSpc>
                <a:spcPct val="100000"/>
              </a:lnSpc>
            </a:pPr>
            <a:r>
              <a:rPr lang="it-IT">
                <a:solidFill>
                  <a:srgbClr val="595959"/>
                </a:solidFill>
                <a:latin typeface="Tahoma"/>
                <a:ea typeface="ＭＳ Ｐゴシック"/>
              </a:rPr>
              <a:t>Solo il 3,9% è residente fuori provincia</a:t>
            </a:r>
            <a:endParaRPr/>
          </a:p>
        </p:txBody>
      </p:sp>
      <p:graphicFrame>
        <p:nvGraphicFramePr>
          <p:cNvPr id="169" name="Grafico 9"/>
          <p:cNvGraphicFramePr/>
          <p:nvPr/>
        </p:nvGraphicFramePr>
        <p:xfrm>
          <a:off x="3564000" y="1268640"/>
          <a:ext cx="5400360" cy="44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170" name="TextShape 5"/>
          <p:cNvSpPr txBox="1"/>
          <p:nvPr/>
        </p:nvSpPr>
        <p:spPr>
          <a:xfrm>
            <a:off x="735120" y="311760"/>
            <a:ext cx="8229240" cy="6328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it-IT" sz="2800">
                <a:solidFill>
                  <a:srgbClr val="333399"/>
                </a:solidFill>
                <a:latin typeface="Tahoma"/>
                <a:ea typeface="ＭＳ Ｐゴシック"/>
              </a:rPr>
              <a:t>IL CAMPIONE </a:t>
            </a:r>
            <a:r>
              <a:rPr b="1" lang="it-IT" sz="3200">
                <a:solidFill>
                  <a:srgbClr val="333399"/>
                </a:solidFill>
                <a:latin typeface="Tahoma"/>
                <a:ea typeface="ＭＳ Ｐゴシック"/>
              </a:rPr>
              <a:t>	</a:t>
            </a:r>
            <a:r>
              <a:rPr b="1" lang="it-IT" sz="3200">
                <a:solidFill>
                  <a:srgbClr val="333399"/>
                </a:solidFill>
                <a:latin typeface="Tahoma"/>
                <a:ea typeface="ＭＳ Ｐゴシック"/>
              </a:rPr>
              <a:t>	</a:t>
            </a:r>
            <a:r>
              <a:rPr b="1" lang="it-IT" sz="3200">
                <a:solidFill>
                  <a:srgbClr val="333399"/>
                </a:solidFill>
                <a:latin typeface="Tahoma"/>
                <a:ea typeface="ＭＳ Ｐゴシック"/>
              </a:rPr>
              <a:t>	</a:t>
            </a:r>
            <a:r>
              <a:rPr b="1" lang="it-IT" sz="3200">
                <a:solidFill>
                  <a:srgbClr val="333399"/>
                </a:solidFill>
                <a:latin typeface="Tahoma"/>
                <a:ea typeface="ＭＳ Ｐゴシック"/>
              </a:rPr>
              <a:t>	</a:t>
            </a:r>
            <a:r>
              <a:rPr lang="it-IT" sz="2000">
                <a:solidFill>
                  <a:srgbClr val="333399"/>
                </a:solidFill>
                <a:latin typeface="Tahoma"/>
                <a:ea typeface="ＭＳ Ｐゴシック"/>
              </a:rPr>
              <a:t>2/3</a:t>
            </a:r>
            <a:endParaRPr/>
          </a:p>
        </p:txBody>
      </p:sp>
    </p:spTree>
  </p:cSld>
  <p:timing>
    <p:tnLst>
      <p:par>
        <p:cTn id="23" dur="indefinite" restart="never" nodeType="tmRoot">
          <p:childTnLst>
            <p:seq>
              <p:cTn id="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TextShape 1"/>
          <p:cNvSpPr txBox="1"/>
          <p:nvPr/>
        </p:nvSpPr>
        <p:spPr>
          <a:xfrm>
            <a:off x="0" y="6613560"/>
            <a:ext cx="533160" cy="24408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fld id="{C22E339E-A3B9-4B7E-8731-0F5F662516DC}" type="slidenum">
              <a:rPr lang="it-IT" sz="1000">
                <a:solidFill>
                  <a:srgbClr val="990000"/>
                </a:solidFill>
                <a:latin typeface="Arial"/>
                <a:ea typeface="ＭＳ Ｐゴシック"/>
              </a:rPr>
              <a:t>&lt;numero&gt;</a:t>
            </a:fld>
            <a:endParaRPr/>
          </a:p>
        </p:txBody>
      </p:sp>
      <p:sp>
        <p:nvSpPr>
          <p:cNvPr id="172" name="CustomShape 2"/>
          <p:cNvSpPr/>
          <p:nvPr/>
        </p:nvSpPr>
        <p:spPr>
          <a:xfrm>
            <a:off x="1095480" y="4240080"/>
            <a:ext cx="183960" cy="366480"/>
          </a:xfrm>
          <a:prstGeom prst="rect">
            <a:avLst/>
          </a:prstGeom>
          <a:noFill/>
          <a:ln>
            <a:noFill/>
          </a:ln>
        </p:spPr>
      </p:sp>
      <p:sp>
        <p:nvSpPr>
          <p:cNvPr id="173" name="CustomShape 3"/>
          <p:cNvSpPr/>
          <p:nvPr/>
        </p:nvSpPr>
        <p:spPr>
          <a:xfrm>
            <a:off x="810000" y="1124640"/>
            <a:ext cx="2033280" cy="63756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5000" bIns="45000"/>
          <a:p>
            <a:pPr>
              <a:lnSpc>
                <a:spcPct val="150000"/>
              </a:lnSpc>
            </a:pPr>
            <a:r>
              <a:rPr b="1" i="1" lang="it-IT" sz="1200">
                <a:solidFill>
                  <a:srgbClr val="333399"/>
                </a:solidFill>
                <a:latin typeface="Tahoma"/>
                <a:ea typeface="ＭＳ Ｐゴシック"/>
              </a:rPr>
              <a:t>MOTIVO E FREQUENZA DI UTILIZZO</a:t>
            </a:r>
            <a:endParaRPr/>
          </a:p>
        </p:txBody>
      </p:sp>
      <p:graphicFrame>
        <p:nvGraphicFramePr>
          <p:cNvPr id="174" name="Table 4"/>
          <p:cNvGraphicFramePr/>
          <p:nvPr/>
        </p:nvGraphicFramePr>
        <p:xfrm>
          <a:off x="5508000" y="1197000"/>
          <a:ext cx="3289320" cy="1830960"/>
        </p:xfrm>
        <a:graphic>
          <a:graphicData uri="http://schemas.openxmlformats.org/drawingml/2006/table">
            <a:tbl>
              <a:tblPr/>
              <a:tblGrid>
                <a:gridCol w="1731600"/>
                <a:gridCol w="723240"/>
                <a:gridCol w="834480"/>
              </a:tblGrid>
              <a:tr h="367920">
                <a:tc>
                  <a:txBody>
                    <a:bodyPr lIns="44280" rIns="44280" tIns="0" bIns="0" anchor="b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it-IT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Motivo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b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it-IT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Valore 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it-IT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%</a:t>
                      </a:r>
                      <a:endParaRPr/>
                    </a:p>
                  </a:txBody>
                  <a:tcPr/>
                </a:tc>
              </a:tr>
              <a:tr h="243720">
                <a:tc>
                  <a:txBody>
                    <a:bodyPr lIns="44280" rIns="44280" tIns="0" bIns="0" anchor="b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it-IT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Centro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151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14,4%</a:t>
                      </a:r>
                      <a:endParaRPr/>
                    </a:p>
                  </a:txBody>
                  <a:tcPr/>
                </a:tc>
              </a:tr>
              <a:tr h="243720">
                <a:tc>
                  <a:txBody>
                    <a:bodyPr lIns="44280" rIns="44280" tIns="0" bIns="0" anchor="b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it-IT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Negozi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156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14,9%</a:t>
                      </a:r>
                      <a:endParaRPr/>
                    </a:p>
                  </a:txBody>
                  <a:tcPr/>
                </a:tc>
              </a:tr>
              <a:tr h="243720">
                <a:tc>
                  <a:txBody>
                    <a:bodyPr lIns="44280" rIns="44280" tIns="0" bIns="0" anchor="b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it-IT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Ospedale Salesi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117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11,2%</a:t>
                      </a:r>
                      <a:endParaRPr/>
                    </a:p>
                  </a:txBody>
                  <a:tcPr/>
                </a:tc>
              </a:tr>
              <a:tr h="243720">
                <a:tc>
                  <a:txBody>
                    <a:bodyPr lIns="44280" rIns="44280" tIns="0" bIns="0" anchor="b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it-IT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Uffici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187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17,8%</a:t>
                      </a:r>
                      <a:endParaRPr/>
                    </a:p>
                  </a:txBody>
                  <a:tcPr/>
                </a:tc>
              </a:tr>
              <a:tr h="243720">
                <a:tc>
                  <a:txBody>
                    <a:bodyPr lIns="44280" rIns="44280" tIns="0" bIns="0" anchor="b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it-IT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Altro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437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41,7%</a:t>
                      </a:r>
                      <a:endParaRPr/>
                    </a:p>
                  </a:txBody>
                  <a:tcPr/>
                </a:tc>
              </a:tr>
              <a:tr h="244440">
                <a:tc>
                  <a:txBody>
                    <a:bodyPr lIns="44280" rIns="44280" tIns="0" bIns="0" anchor="b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it-IT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Totale complessivo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it-IT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1048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it-IT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100%</a:t>
                      </a:r>
                      <a:endParaRPr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5" name="CustomShape 5"/>
          <p:cNvSpPr/>
          <p:nvPr/>
        </p:nvSpPr>
        <p:spPr>
          <a:xfrm>
            <a:off x="783720" y="1817640"/>
            <a:ext cx="4444200" cy="913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it-IT">
                <a:solidFill>
                  <a:srgbClr val="595959"/>
                </a:solidFill>
                <a:latin typeface="Tahoma"/>
                <a:ea typeface="ＭＳ Ｐゴシック"/>
              </a:rPr>
              <a:t>Gli utenti del Salesi – che, se familiari di pazienti, potrebbero aver diritto al parcheggio gratuito – sono l’11,2%.</a:t>
            </a:r>
            <a:endParaRPr/>
          </a:p>
        </p:txBody>
      </p:sp>
      <p:sp>
        <p:nvSpPr>
          <p:cNvPr id="176" name="TextShape 6"/>
          <p:cNvSpPr txBox="1"/>
          <p:nvPr/>
        </p:nvSpPr>
        <p:spPr>
          <a:xfrm>
            <a:off x="826920" y="274680"/>
            <a:ext cx="8137080" cy="6328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it-IT" sz="2800">
                <a:solidFill>
                  <a:srgbClr val="333399"/>
                </a:solidFill>
                <a:latin typeface="Tahoma"/>
                <a:ea typeface="ＭＳ Ｐゴシック"/>
              </a:rPr>
              <a:t>IL CAMPIONE </a:t>
            </a:r>
            <a:r>
              <a:rPr b="1" lang="it-IT" sz="3200">
                <a:solidFill>
                  <a:srgbClr val="333399"/>
                </a:solidFill>
                <a:latin typeface="Tahoma"/>
                <a:ea typeface="ＭＳ Ｐゴシック"/>
              </a:rPr>
              <a:t>	</a:t>
            </a:r>
            <a:r>
              <a:rPr b="1" lang="it-IT" sz="3200">
                <a:solidFill>
                  <a:srgbClr val="333399"/>
                </a:solidFill>
                <a:latin typeface="Tahoma"/>
                <a:ea typeface="ＭＳ Ｐゴシック"/>
              </a:rPr>
              <a:t>	</a:t>
            </a:r>
            <a:r>
              <a:rPr b="1" lang="it-IT" sz="3200">
                <a:solidFill>
                  <a:srgbClr val="333399"/>
                </a:solidFill>
                <a:latin typeface="Tahoma"/>
                <a:ea typeface="ＭＳ Ｐゴシック"/>
              </a:rPr>
              <a:t>	</a:t>
            </a:r>
            <a:r>
              <a:rPr b="1" lang="it-IT" sz="3200">
                <a:solidFill>
                  <a:srgbClr val="333399"/>
                </a:solidFill>
                <a:latin typeface="Tahoma"/>
                <a:ea typeface="ＭＳ Ｐゴシック"/>
              </a:rPr>
              <a:t>	</a:t>
            </a:r>
            <a:r>
              <a:rPr lang="it-IT" sz="2000">
                <a:solidFill>
                  <a:srgbClr val="333399"/>
                </a:solidFill>
                <a:latin typeface="Tahoma"/>
                <a:ea typeface="ＭＳ Ｐゴシック"/>
              </a:rPr>
              <a:t>3/3</a:t>
            </a:r>
            <a:endParaRPr/>
          </a:p>
        </p:txBody>
      </p:sp>
      <p:graphicFrame>
        <p:nvGraphicFramePr>
          <p:cNvPr id="177" name="Grafico 9"/>
          <p:cNvGraphicFramePr/>
          <p:nvPr/>
        </p:nvGraphicFramePr>
        <p:xfrm>
          <a:off x="4075920" y="3284280"/>
          <a:ext cx="4716000" cy="2509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178" name="CustomShape 7"/>
          <p:cNvSpPr/>
          <p:nvPr/>
        </p:nvSpPr>
        <p:spPr>
          <a:xfrm>
            <a:off x="776160" y="3255840"/>
            <a:ext cx="3147480" cy="2437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it-IT">
                <a:solidFill>
                  <a:srgbClr val="595959"/>
                </a:solidFill>
                <a:latin typeface="Tahoma"/>
                <a:ea typeface="ＭＳ Ｐゴシック"/>
              </a:rPr>
              <a:t>La maggior parte degli utenti (41%) utilizza gli stalli un giorno alla settimana </a:t>
            </a:r>
            <a:endParaRPr/>
          </a:p>
          <a:p>
            <a:pPr>
              <a:lnSpc>
                <a:spcPct val="100000"/>
              </a:lnSpc>
            </a:pPr>
            <a:r>
              <a:rPr lang="it-IT">
                <a:solidFill>
                  <a:srgbClr val="595959"/>
                </a:solidFill>
                <a:latin typeface="Tahoma"/>
                <a:ea typeface="ＭＳ Ｐゴシック"/>
              </a:rPr>
              <a:t>Numerosi anche gli utenti che li usano tutti i giorni (35%)</a:t>
            </a:r>
            <a:endParaRPr/>
          </a:p>
          <a:p>
            <a:pPr>
              <a:lnSpc>
                <a:spcPct val="100000"/>
              </a:lnSpc>
            </a:pPr>
            <a:r>
              <a:rPr lang="it-IT">
                <a:solidFill>
                  <a:srgbClr val="595959"/>
                </a:solidFill>
                <a:latin typeface="Tahoma"/>
                <a:ea typeface="ＭＳ Ｐゴシック"/>
              </a:rPr>
              <a:t>Solo lo 0,5% si trova al primo utilizzo</a:t>
            </a:r>
            <a:endParaRPr/>
          </a:p>
        </p:txBody>
      </p:sp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TextShape 1"/>
          <p:cNvSpPr txBox="1"/>
          <p:nvPr/>
        </p:nvSpPr>
        <p:spPr>
          <a:xfrm>
            <a:off x="0" y="6613560"/>
            <a:ext cx="533160" cy="24408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fld id="{A3E5A0BD-4D4B-4418-911A-E9EAE86FA014}" type="slidenum">
              <a:rPr lang="it-IT" sz="1000">
                <a:solidFill>
                  <a:srgbClr val="990000"/>
                </a:solidFill>
                <a:latin typeface="Arial"/>
                <a:ea typeface="ＭＳ Ｐゴシック"/>
              </a:rPr>
              <a:t>&lt;numero&gt;</a:t>
            </a:fld>
            <a:endParaRPr/>
          </a:p>
        </p:txBody>
      </p:sp>
      <p:sp>
        <p:nvSpPr>
          <p:cNvPr id="180" name="TextShape 2"/>
          <p:cNvSpPr txBox="1"/>
          <p:nvPr/>
        </p:nvSpPr>
        <p:spPr>
          <a:xfrm>
            <a:off x="467640" y="209160"/>
            <a:ext cx="8229240" cy="6328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it-IT" sz="2800">
                <a:solidFill>
                  <a:srgbClr val="333399"/>
                </a:solidFill>
                <a:latin typeface="Tahoma"/>
                <a:ea typeface="ＭＳ Ｐゴシック"/>
              </a:rPr>
              <a:t>PROFILAZIONE DEGLI UTENTI </a:t>
            </a:r>
            <a:r>
              <a:rPr lang="it-IT" sz="3200">
                <a:solidFill>
                  <a:srgbClr val="333399"/>
                </a:solidFill>
                <a:latin typeface="Tahoma"/>
                <a:ea typeface="ＭＳ Ｐゴシック"/>
              </a:rPr>
              <a:t>	</a:t>
            </a:r>
            <a:r>
              <a:rPr lang="it-IT" sz="3200">
                <a:solidFill>
                  <a:srgbClr val="333399"/>
                </a:solidFill>
                <a:latin typeface="Tahoma"/>
                <a:ea typeface="ＭＳ Ｐゴシック"/>
              </a:rPr>
              <a:t>	</a:t>
            </a:r>
            <a:r>
              <a:rPr lang="it-IT" sz="2000">
                <a:solidFill>
                  <a:srgbClr val="333399"/>
                </a:solidFill>
                <a:latin typeface="Tahoma"/>
                <a:ea typeface="ＭＳ Ｐゴシック"/>
              </a:rPr>
              <a:t>1/3</a:t>
            </a:r>
            <a:endParaRPr/>
          </a:p>
        </p:txBody>
      </p:sp>
      <p:sp>
        <p:nvSpPr>
          <p:cNvPr id="181" name="CustomShape 3"/>
          <p:cNvSpPr/>
          <p:nvPr/>
        </p:nvSpPr>
        <p:spPr>
          <a:xfrm>
            <a:off x="854640" y="1197000"/>
            <a:ext cx="7245360" cy="44643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ts val="670"/>
              </a:lnSpc>
            </a:pPr>
            <a:r>
              <a:rPr lang="it-IT">
                <a:solidFill>
                  <a:srgbClr val="404040"/>
                </a:solidFill>
                <a:latin typeface="Calibri Light"/>
                <a:ea typeface="ＭＳ Ｐゴシック"/>
              </a:rPr>
              <a:t>Per una migliore caratterizzazione e interpretazione di </a:t>
            </a:r>
            <a:r>
              <a:rPr b="1" lang="it-IT">
                <a:solidFill>
                  <a:srgbClr val="404040"/>
                </a:solidFill>
                <a:latin typeface="Calibri Light"/>
                <a:ea typeface="ＭＳ Ｐゴシック"/>
              </a:rPr>
              <a:t>comportamenti</a:t>
            </a:r>
            <a:r>
              <a:rPr lang="it-IT">
                <a:solidFill>
                  <a:srgbClr val="404040"/>
                </a:solidFill>
                <a:latin typeface="Calibri Light"/>
                <a:ea typeface="ＭＳ Ｐゴシック"/>
              </a:rPr>
              <a:t> ed esigenze del </a:t>
            </a:r>
            <a:r>
              <a:rPr i="1" lang="it-IT">
                <a:solidFill>
                  <a:srgbClr val="404040"/>
                </a:solidFill>
                <a:latin typeface="Calibri Light"/>
                <a:ea typeface="ＭＳ Ｐゴシック"/>
              </a:rPr>
              <a:t>«cliente M&amp;P», </a:t>
            </a:r>
            <a:r>
              <a:rPr lang="it-IT">
                <a:solidFill>
                  <a:srgbClr val="404040"/>
                </a:solidFill>
                <a:latin typeface="Calibri Light"/>
                <a:ea typeface="ＭＳ Ｐゴシック"/>
              </a:rPr>
              <a:t>alla lettura complessiva, si è affiancata una visualizzazione dei parametri associabili ad alcune categorie specifiche di utenti, di particolare interesse per l’azienda</a:t>
            </a:r>
            <a:endParaRPr/>
          </a:p>
          <a:p>
            <a:pPr>
              <a:lnSpc>
                <a:spcPts val="670"/>
              </a:lnSpc>
            </a:pPr>
            <a:endParaRPr/>
          </a:p>
          <a:p>
            <a:pPr>
              <a:lnSpc>
                <a:spcPts val="670"/>
              </a:lnSpc>
            </a:pPr>
            <a:r>
              <a:rPr lang="it-IT">
                <a:solidFill>
                  <a:srgbClr val="404040"/>
                </a:solidFill>
                <a:latin typeface="Calibri Light"/>
                <a:ea typeface="ＭＳ Ｐゴシック"/>
              </a:rPr>
              <a:t>Si sono quindi individuati i seguenti profili</a:t>
            </a:r>
            <a:endParaRPr/>
          </a:p>
          <a:p>
            <a:pPr>
              <a:lnSpc>
                <a:spcPts val="670"/>
              </a:lnSpc>
              <a:buFont typeface="Arial"/>
              <a:buChar char="•"/>
            </a:pPr>
            <a:r>
              <a:rPr i="1" lang="it-IT">
                <a:solidFill>
                  <a:srgbClr val="404040"/>
                </a:solidFill>
                <a:latin typeface="Calibri Light"/>
                <a:ea typeface="ＭＳ Ｐゴシック"/>
              </a:rPr>
              <a:t>l’utente che, essendo residente, fruisce del permesso di sosta gratuito</a:t>
            </a:r>
            <a:endParaRPr/>
          </a:p>
          <a:p>
            <a:pPr>
              <a:lnSpc>
                <a:spcPts val="670"/>
              </a:lnSpc>
              <a:buFont typeface="Arial"/>
              <a:buChar char="•"/>
            </a:pPr>
            <a:r>
              <a:rPr i="1" lang="it-IT">
                <a:solidFill>
                  <a:srgbClr val="404040"/>
                </a:solidFill>
                <a:latin typeface="Calibri Light"/>
                <a:ea typeface="ＭＳ Ｐゴシック"/>
              </a:rPr>
              <a:t>l’utente che, pur non essendo residente, utilizza il posteggio tutti i giorni</a:t>
            </a:r>
            <a:endParaRPr/>
          </a:p>
          <a:p>
            <a:pPr>
              <a:lnSpc>
                <a:spcPts val="670"/>
              </a:lnSpc>
              <a:buFont typeface="Arial"/>
              <a:buChar char="•"/>
            </a:pPr>
            <a:r>
              <a:rPr i="1" lang="it-IT">
                <a:solidFill>
                  <a:srgbClr val="404040"/>
                </a:solidFill>
                <a:latin typeface="Calibri Light"/>
                <a:ea typeface="ＭＳ Ｐゴシック"/>
              </a:rPr>
              <a:t>l’utente che si reca all’ospedale Salesi</a:t>
            </a:r>
            <a:endParaRPr/>
          </a:p>
          <a:p>
            <a:pPr>
              <a:lnSpc>
                <a:spcPts val="670"/>
              </a:lnSpc>
            </a:pPr>
            <a:endParaRPr/>
          </a:p>
          <a:p>
            <a:pPr>
              <a:lnSpc>
                <a:spcPts val="670"/>
              </a:lnSpc>
            </a:pPr>
            <a:r>
              <a:rPr lang="it-IT">
                <a:solidFill>
                  <a:srgbClr val="404040"/>
                </a:solidFill>
                <a:latin typeface="Calibri Light"/>
                <a:ea typeface="ＭＳ Ｐゴシック"/>
              </a:rPr>
              <a:t>A questi profili si è aggiunto un ulteriore profilo, quello di un </a:t>
            </a:r>
            <a:r>
              <a:rPr i="1" lang="it-IT">
                <a:solidFill>
                  <a:srgbClr val="404040"/>
                </a:solidFill>
                <a:latin typeface="Calibri Light"/>
                <a:ea typeface="ＭＳ Ｐゴシック"/>
              </a:rPr>
              <a:t>utente tecnologicamente evoluto</a:t>
            </a:r>
            <a:r>
              <a:rPr lang="it-IT">
                <a:solidFill>
                  <a:srgbClr val="404040"/>
                </a:solidFill>
                <a:latin typeface="Calibri Light"/>
                <a:ea typeface="ＭＳ Ｐゴシック"/>
              </a:rPr>
              <a:t>, la cui presenza è sicuramente crescente, che potrebbe rappresentare per M&amp;P uno stimolo ulteriore verso il potenziamento della propria offerta di servizi</a:t>
            </a:r>
            <a:endParaRPr/>
          </a:p>
        </p:txBody>
      </p:sp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